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3"/>
  </p:handoutMasterIdLst>
  <p:sldIdLst>
    <p:sldId id="256" r:id="rId2"/>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33"/>
    <a:srgbClr val="FFE05B"/>
    <a:srgbClr val="FFCC00"/>
    <a:srgbClr val="993366"/>
    <a:srgbClr val="FFCCFF"/>
    <a:srgbClr val="FF99CC"/>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85" autoAdjust="0"/>
    <p:restoredTop sz="50000" autoAdjust="0"/>
  </p:normalViewPr>
  <p:slideViewPr>
    <p:cSldViewPr showGuides="1">
      <p:cViewPr>
        <p:scale>
          <a:sx n="45" d="100"/>
          <a:sy n="45" d="100"/>
        </p:scale>
        <p:origin x="2536" y="272"/>
      </p:cViewPr>
      <p:guideLst>
        <p:guide orient="horz"/>
        <p:guide pos="22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tif"/><Relationship Id="rId17" Type="http://schemas.openxmlformats.org/officeDocument/2006/relationships/image" Target="../media/image17.tif"/><Relationship Id="rId18" Type="http://schemas.openxmlformats.org/officeDocument/2006/relationships/image" Target="../media/image18.tif"/><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1" y="976967"/>
            <a:ext cx="30784800" cy="2769989"/>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7200" b="1" dirty="0" smtClean="0">
                <a:solidFill>
                  <a:schemeClr val="tx2"/>
                </a:solidFill>
                <a:effectLst>
                  <a:outerShdw blurRad="38100" dist="38100" dir="2700000" algn="tl">
                    <a:srgbClr val="000000">
                      <a:alpha val="43137"/>
                    </a:srgbClr>
                  </a:outerShdw>
                </a:effectLst>
                <a:latin typeface="Arial Black" pitchFamily="34" charset="0"/>
              </a:rPr>
              <a:t>Graph Matching, Pattern Learning, and Protein Modeling</a:t>
            </a:r>
            <a:endParaRPr lang="en-US" sz="7200" b="1" dirty="0">
              <a:solidFill>
                <a:schemeClr val="tx2"/>
              </a:solidFill>
              <a:effectLst>
                <a:outerShdw blurRad="38100" dist="38100" dir="2700000" algn="tl">
                  <a:srgbClr val="000000">
                    <a:alpha val="43137"/>
                  </a:srgbClr>
                </a:outerShdw>
              </a:effectLst>
              <a:latin typeface="Arial Black" pitchFamily="34" charset="0"/>
            </a:endParaRPr>
          </a:p>
          <a:p>
            <a:pPr algn="ctr" defTabSz="3760788">
              <a:spcBef>
                <a:spcPct val="50000"/>
              </a:spcBef>
              <a:defRPr/>
            </a:pPr>
            <a:r>
              <a:rPr lang="en-US" sz="3600" b="1" dirty="0" smtClean="0">
                <a:solidFill>
                  <a:schemeClr val="accent1"/>
                </a:solidFill>
                <a:latin typeface="Arial Black" pitchFamily="34" charset="0"/>
              </a:rPr>
              <a:t>Wesley W. Qian, </a:t>
            </a:r>
            <a:r>
              <a:rPr lang="en-US" sz="3600" b="1" dirty="0" err="1" smtClean="0">
                <a:solidFill>
                  <a:schemeClr val="accent1"/>
                </a:solidFill>
                <a:latin typeface="Arial Black" pitchFamily="34" charset="0"/>
              </a:rPr>
              <a:t>Pengyu</a:t>
            </a:r>
            <a:r>
              <a:rPr 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Hong</a:t>
            </a:r>
            <a:r>
              <a:rPr lang="zh-CN" altLang="en-US" sz="3600" b="1" dirty="0" smtClean="0">
                <a:solidFill>
                  <a:schemeClr val="accent1"/>
                </a:solidFill>
                <a:latin typeface="Arial Black" pitchFamily="34" charset="0"/>
              </a:rPr>
              <a:t> </a:t>
            </a:r>
            <a:r>
              <a:rPr lang="en-US" altLang="zh-CN" sz="3600" b="1" dirty="0" smtClean="0">
                <a:solidFill>
                  <a:schemeClr val="accent1"/>
                </a:solidFill>
                <a:latin typeface="Arial Black" pitchFamily="34" charset="0"/>
              </a:rPr>
              <a:t>|</a:t>
            </a:r>
            <a:r>
              <a:rPr lang="zh-CN" altLang="en-US" sz="3600" b="1" dirty="0" smtClean="0">
                <a:solidFill>
                  <a:schemeClr val="accent1"/>
                </a:solidFill>
                <a:latin typeface="Arial Black" pitchFamily="34" charset="0"/>
              </a:rPr>
              <a:t> </a:t>
            </a:r>
            <a:r>
              <a:rPr lang="en-US" sz="3600" b="1" dirty="0" smtClean="0">
                <a:solidFill>
                  <a:schemeClr val="accent1"/>
                </a:solidFill>
                <a:latin typeface="Arial Black" pitchFamily="34" charset="0"/>
              </a:rPr>
              <a:t>Computer </a:t>
            </a:r>
            <a:r>
              <a:rPr lang="en-US" sz="3600" b="1" dirty="0" smtClean="0">
                <a:solidFill>
                  <a:schemeClr val="accent1"/>
                </a:solidFill>
                <a:latin typeface="Arial Black" pitchFamily="34" charset="0"/>
              </a:rPr>
              <a:t>Science Department, Brandeis University, Waltham, MA, USA</a:t>
            </a:r>
            <a:endParaRPr lang="en-US" sz="3600" b="1" dirty="0">
              <a:solidFill>
                <a:schemeClr val="accent1"/>
              </a:solidFill>
              <a:latin typeface="Arial Black" pitchFamily="34" charset="0"/>
            </a:endParaRPr>
          </a:p>
        </p:txBody>
      </p:sp>
      <p:sp>
        <p:nvSpPr>
          <p:cNvPr id="2053" name="Text Box 357"/>
          <p:cNvSpPr txBox="1">
            <a:spLocks noChangeArrowheads="1"/>
          </p:cNvSpPr>
          <p:nvPr/>
        </p:nvSpPr>
        <p:spPr bwMode="auto">
          <a:xfrm>
            <a:off x="1132840" y="5638800"/>
            <a:ext cx="10322560" cy="2301215"/>
          </a:xfrm>
          <a:prstGeom prst="rect">
            <a:avLst/>
          </a:prstGeom>
          <a:noFill/>
          <a:ln w="9525">
            <a:noFill/>
            <a:miter lim="800000"/>
            <a:headEnd/>
            <a:tailEnd/>
          </a:ln>
        </p:spPr>
        <p:txBody>
          <a:bodyPr wrap="square" lIns="0" tIns="42200" rIns="84400" bIns="42200">
            <a:spAutoFit/>
          </a:bodyPr>
          <a:lstStyle/>
          <a:p>
            <a:r>
              <a:rPr lang="en-US" sz="2400" dirty="0" smtClean="0"/>
              <a:t>	One </a:t>
            </a:r>
            <a:r>
              <a:rPr lang="en-US" sz="2400" dirty="0"/>
              <a:t>of the most amazing capabilities of human beings is to extract common spatial patterns from observations and use these patterns to make inference. For example, even if you do not know Woody and I </a:t>
            </a:r>
            <a:r>
              <a:rPr lang="en-US" sz="2400" dirty="0" smtClean="0"/>
              <a:t>tell </a:t>
            </a:r>
            <a:r>
              <a:rPr lang="en-US" sz="2400" dirty="0"/>
              <a:t>you that below are two pictures of him, you will most likely be able to recognize him since he is the only person (i.e</a:t>
            </a:r>
            <a:r>
              <a:rPr lang="en-US" sz="2400" dirty="0" smtClean="0"/>
              <a:t>. the </a:t>
            </a:r>
            <a:r>
              <a:rPr lang="en-US" sz="2400" dirty="0"/>
              <a:t>spatial pattern in our </a:t>
            </a:r>
            <a:r>
              <a:rPr lang="en-US" sz="2400" dirty="0" smtClean="0"/>
              <a:t>case) </a:t>
            </a:r>
            <a:r>
              <a:rPr lang="en-US" sz="2400" dirty="0"/>
              <a:t>showing up in both pictures</a:t>
            </a:r>
            <a:r>
              <a:rPr lang="en-US" sz="2400" dirty="0" smtClean="0"/>
              <a:t>:</a:t>
            </a:r>
            <a:endParaRPr lang="en-US" sz="2400" dirty="0"/>
          </a:p>
        </p:txBody>
      </p:sp>
      <p:sp>
        <p:nvSpPr>
          <p:cNvPr id="1034" name="Text Box 361"/>
          <p:cNvSpPr txBox="1">
            <a:spLocks noChangeArrowheads="1"/>
          </p:cNvSpPr>
          <p:nvPr/>
        </p:nvSpPr>
        <p:spPr bwMode="auto">
          <a:xfrm>
            <a:off x="12130107"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410" name="Text Box 362"/>
          <p:cNvSpPr txBox="1">
            <a:spLocks noChangeArrowheads="1"/>
          </p:cNvSpPr>
          <p:nvPr/>
        </p:nvSpPr>
        <p:spPr bwMode="auto">
          <a:xfrm>
            <a:off x="1132840" y="4855703"/>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I. Introduction</a:t>
            </a:r>
            <a:endParaRPr lang="en-US" sz="3200" dirty="0">
              <a:latin typeface="Arial" panose="020B0604020202020204" pitchFamily="34" charset="0"/>
              <a:cs typeface="Arial" panose="020B0604020202020204" pitchFamily="34" charset="0"/>
            </a:endParaRPr>
          </a:p>
        </p:txBody>
      </p:sp>
      <p:sp>
        <p:nvSpPr>
          <p:cNvPr id="2413" name="Text Box 365"/>
          <p:cNvSpPr txBox="1">
            <a:spLocks noChangeArrowheads="1"/>
          </p:cNvSpPr>
          <p:nvPr/>
        </p:nvSpPr>
        <p:spPr bwMode="auto">
          <a:xfrm>
            <a:off x="25525291" y="25145667"/>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Acknowledgement</a:t>
            </a:r>
            <a:endParaRPr lang="en-US" sz="4400" dirty="0">
              <a:solidFill>
                <a:schemeClr val="accent1"/>
              </a:solidFill>
              <a:latin typeface="Arial Black" pitchFamily="34" charset="0"/>
            </a:endParaRPr>
          </a:p>
        </p:txBody>
      </p:sp>
      <p:sp>
        <p:nvSpPr>
          <p:cNvPr id="2415" name="Text Box 367"/>
          <p:cNvSpPr txBox="1">
            <a:spLocks noChangeArrowheads="1"/>
          </p:cNvSpPr>
          <p:nvPr/>
        </p:nvSpPr>
        <p:spPr bwMode="auto">
          <a:xfrm>
            <a:off x="25527000" y="4876800"/>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III. Pattern Learning</a:t>
            </a:r>
            <a:endParaRPr lang="en-US" sz="3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063" name="Text Box 370"/>
              <p:cNvSpPr txBox="1">
                <a:spLocks noChangeArrowheads="1"/>
              </p:cNvSpPr>
              <p:nvPr/>
            </p:nvSpPr>
            <p:spPr bwMode="auto">
              <a:xfrm>
                <a:off x="25527000" y="12992571"/>
                <a:ext cx="10134600" cy="6156245"/>
              </a:xfrm>
              <a:prstGeom prst="rect">
                <a:avLst/>
              </a:prstGeom>
              <a:noFill/>
              <a:ln w="9525">
                <a:noFill/>
                <a:miter lim="800000"/>
                <a:headEnd/>
                <a:tailEnd/>
              </a:ln>
            </p:spPr>
            <p:txBody>
              <a:bodyPr wrap="square" lIns="84400" tIns="42200" rIns="84400" bIns="42200">
                <a:spAutoFit/>
              </a:bodyPr>
              <a:lstStyle/>
              <a:p>
                <a:pPr>
                  <a:spcBef>
                    <a:spcPts val="600"/>
                  </a:spcBef>
                  <a:spcAft>
                    <a:spcPts val="600"/>
                  </a:spcAft>
                  <a:defRPr/>
                </a:pPr>
                <a:r>
                  <a:rPr lang="en-US" altLang="zh-CN" sz="2400" dirty="0" smtClean="0"/>
                  <a:t>	</a:t>
                </a:r>
                <a:r>
                  <a:rPr lang="en-US" altLang="zh-CN" sz="2400" dirty="0" smtClean="0"/>
                  <a:t>To</a:t>
                </a:r>
                <a:r>
                  <a:rPr lang="zh-CN" altLang="en-US" sz="2400" dirty="0" smtClean="0"/>
                  <a:t> </a:t>
                </a:r>
                <a:r>
                  <a:rPr lang="en-US" altLang="zh-CN" sz="2400" dirty="0" smtClean="0"/>
                  <a:t>model</a:t>
                </a:r>
                <a:r>
                  <a:rPr lang="zh-CN" altLang="en-US" sz="2400" dirty="0" smtClean="0"/>
                  <a:t> </a:t>
                </a:r>
                <a:r>
                  <a:rPr lang="en-US" altLang="zh-CN" sz="2400" dirty="0" smtClean="0"/>
                  <a:t>protein</a:t>
                </a:r>
                <a:r>
                  <a:rPr lang="zh-CN" altLang="en-US" sz="2400" dirty="0" smtClean="0"/>
                  <a:t> </a:t>
                </a:r>
                <a:r>
                  <a:rPr lang="en-US" altLang="zh-CN" sz="2400" dirty="0" smtClean="0"/>
                  <a:t>3D</a:t>
                </a:r>
                <a:r>
                  <a:rPr lang="zh-CN" altLang="en-US" sz="2400" dirty="0" smtClean="0"/>
                  <a:t> </a:t>
                </a:r>
                <a:r>
                  <a:rPr lang="en-US" altLang="zh-CN" sz="2400" dirty="0" smtClean="0"/>
                  <a:t>structure</a:t>
                </a:r>
                <a:r>
                  <a:rPr lang="zh-CN" altLang="en-US" sz="2400" dirty="0" smtClean="0"/>
                  <a:t> </a:t>
                </a:r>
                <a:r>
                  <a:rPr lang="en-US" altLang="zh-CN" sz="2400" dirty="0" smtClean="0"/>
                  <a:t>as</a:t>
                </a:r>
                <a:r>
                  <a:rPr lang="zh-CN" altLang="en-US" sz="2400" dirty="0" smtClean="0"/>
                  <a:t> </a:t>
                </a:r>
                <a:r>
                  <a:rPr lang="en-US" altLang="zh-CN" sz="2400" dirty="0" smtClean="0"/>
                  <a:t>ARG,</a:t>
                </a:r>
                <a:r>
                  <a:rPr lang="zh-CN" altLang="en-US" sz="2400" dirty="0" smtClean="0"/>
                  <a:t> </a:t>
                </a:r>
                <a:r>
                  <a:rPr lang="en-US" altLang="zh-CN" sz="2400" dirty="0" smtClean="0"/>
                  <a:t>we</a:t>
                </a:r>
                <a:r>
                  <a:rPr lang="zh-CN" altLang="en-US" sz="2400" dirty="0" smtClean="0"/>
                  <a:t> </a:t>
                </a:r>
                <a:r>
                  <a:rPr lang="en-US" altLang="zh-CN" sz="2400" dirty="0" smtClean="0"/>
                  <a:t>denote</a:t>
                </a:r>
                <a:r>
                  <a:rPr lang="zh-CN" altLang="en-US" sz="2400" dirty="0" smtClean="0"/>
                  <a:t> </a:t>
                </a:r>
                <a:r>
                  <a:rPr lang="en-US" altLang="zh-CN" sz="2400" dirty="0" smtClean="0"/>
                  <a:t>each</a:t>
                </a:r>
                <a:r>
                  <a:rPr lang="zh-CN" altLang="en-US" sz="2400" dirty="0" smtClean="0"/>
                  <a:t> </a:t>
                </a:r>
                <a:r>
                  <a:rPr lang="en-US" altLang="zh-CN" sz="2400" dirty="0" smtClean="0"/>
                  <a:t>node</a:t>
                </a:r>
                <a:r>
                  <a:rPr lang="zh-CN" altLang="en-US" sz="2400" dirty="0" smtClean="0"/>
                  <a:t> </a:t>
                </a:r>
                <a:r>
                  <a:rPr lang="en-US" altLang="zh-CN" sz="2400" dirty="0" smtClean="0"/>
                  <a:t>as</a:t>
                </a:r>
                <a:r>
                  <a:rPr lang="zh-CN" altLang="en-US" sz="2400" dirty="0" smtClean="0"/>
                  <a:t> </a:t>
                </a:r>
                <a:r>
                  <a:rPr lang="en-US" altLang="zh-CN" sz="2400" dirty="0" smtClean="0"/>
                  <a:t>a</a:t>
                </a:r>
                <a:r>
                  <a:rPr lang="zh-CN" altLang="en-US" sz="2400" dirty="0" smtClean="0"/>
                  <a:t> </a:t>
                </a:r>
                <a:r>
                  <a:rPr lang="en-US" altLang="zh-CN" sz="2400" dirty="0" smtClean="0"/>
                  <a:t>single</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(cysteine,</a:t>
                </a:r>
                <a:r>
                  <a:rPr lang="zh-CN" altLang="en-US" sz="2400" dirty="0" smtClean="0"/>
                  <a:t> </a:t>
                </a:r>
                <a:r>
                  <a:rPr lang="en-US" altLang="zh-CN" sz="2400" dirty="0" smtClean="0"/>
                  <a:t>glycine,</a:t>
                </a:r>
                <a:r>
                  <a:rPr lang="zh-CN" altLang="en-US" sz="2400" dirty="0" smtClean="0"/>
                  <a:t> </a:t>
                </a:r>
                <a:r>
                  <a:rPr lang="en-US" altLang="zh-CN" sz="2400" dirty="0" smtClean="0"/>
                  <a:t>etc.)</a:t>
                </a:r>
                <a:r>
                  <a:rPr lang="zh-CN" altLang="en-US" sz="2400" dirty="0" smtClean="0"/>
                  <a:t> </a:t>
                </a:r>
                <a:r>
                  <a:rPr lang="en-US" altLang="zh-CN" sz="2400" dirty="0" smtClean="0"/>
                  <a:t>and</a:t>
                </a:r>
                <a:r>
                  <a:rPr lang="zh-CN" altLang="en-US" sz="2400" dirty="0" smtClean="0"/>
                  <a:t> </a:t>
                </a:r>
                <a:r>
                  <a:rPr lang="en-US" altLang="zh-CN" sz="2400" dirty="0" smtClean="0"/>
                  <a:t>each</a:t>
                </a:r>
                <a:r>
                  <a:rPr lang="zh-CN" altLang="en-US" sz="2400" dirty="0" smtClean="0"/>
                  <a:t> </a:t>
                </a:r>
                <a:r>
                  <a:rPr lang="en-US" altLang="zh-CN" sz="2400" dirty="0" smtClean="0"/>
                  <a:t>edge</a:t>
                </a:r>
                <a:r>
                  <a:rPr lang="zh-CN" altLang="en-US" sz="2400" dirty="0" smtClean="0"/>
                  <a:t> </a:t>
                </a:r>
                <a:r>
                  <a:rPr lang="en-US" altLang="zh-CN" sz="2400" dirty="0" smtClean="0"/>
                  <a:t>as</a:t>
                </a:r>
                <a:r>
                  <a:rPr lang="zh-CN" altLang="en-US" sz="2400" dirty="0" smtClean="0"/>
                  <a:t> </a:t>
                </a:r>
                <a:r>
                  <a:rPr lang="en-US" altLang="zh-CN" sz="2400" dirty="0" smtClean="0"/>
                  <a:t>the</a:t>
                </a:r>
                <a:r>
                  <a:rPr lang="zh-CN" altLang="en-US" sz="2400" dirty="0" smtClean="0"/>
                  <a:t> </a:t>
                </a:r>
                <a:r>
                  <a:rPr lang="en-US" altLang="zh-CN" sz="2400" dirty="0" smtClean="0"/>
                  <a:t>distance</a:t>
                </a:r>
                <a:r>
                  <a:rPr lang="zh-CN" altLang="en-US" sz="2400" dirty="0" smtClean="0"/>
                  <a:t> </a:t>
                </a:r>
                <a:r>
                  <a:rPr lang="en-US" altLang="zh-CN" sz="2400" dirty="0" smtClean="0"/>
                  <a:t>between</a:t>
                </a:r>
                <a:r>
                  <a:rPr lang="zh-CN" altLang="en-US" sz="2400" dirty="0" smtClean="0"/>
                  <a:t> </a:t>
                </a:r>
                <a:r>
                  <a:rPr lang="en-US" altLang="zh-CN" sz="2400" dirty="0" smtClean="0"/>
                  <a:t>these</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shown</a:t>
                </a:r>
                <a:r>
                  <a:rPr lang="zh-CN" altLang="en-US" sz="2400" dirty="0" smtClean="0"/>
                  <a:t> </a:t>
                </a:r>
                <a:r>
                  <a:rPr lang="en-US" altLang="zh-CN" sz="2400" dirty="0" smtClean="0"/>
                  <a:t>by</a:t>
                </a:r>
                <a:r>
                  <a:rPr lang="zh-CN" altLang="en-US" sz="2400" dirty="0" smtClean="0"/>
                  <a:t> </a:t>
                </a:r>
                <a:r>
                  <a:rPr lang="en-US" altLang="zh-CN" sz="2400" dirty="0" smtClean="0"/>
                  <a:t>the</a:t>
                </a:r>
                <a:r>
                  <a:rPr lang="zh-CN" altLang="en-US" sz="2400" dirty="0" smtClean="0"/>
                  <a:t> </a:t>
                </a:r>
                <a:r>
                  <a:rPr lang="en-US" altLang="zh-CN" sz="2400" dirty="0" smtClean="0"/>
                  <a:t>3D</a:t>
                </a:r>
                <a:r>
                  <a:rPr lang="zh-CN" altLang="en-US" sz="2400" dirty="0" smtClean="0"/>
                  <a:t> </a:t>
                </a:r>
                <a:r>
                  <a:rPr lang="en-US" altLang="zh-CN" sz="2400" dirty="0"/>
                  <a:t>crystallography </a:t>
                </a:r>
                <a:r>
                  <a:rPr lang="en-US" altLang="zh-CN" sz="2400" dirty="0" smtClean="0"/>
                  <a:t>data</a:t>
                </a:r>
                <a:r>
                  <a:rPr lang="zh-CN" altLang="en-US" sz="2400" dirty="0" smtClean="0"/>
                  <a:t> </a:t>
                </a:r>
                <a:r>
                  <a:rPr lang="en-US" altLang="zh-CN" sz="2400" dirty="0" smtClean="0"/>
                  <a:t>(we</a:t>
                </a:r>
                <a:r>
                  <a:rPr lang="zh-CN" altLang="en-US" sz="2400" dirty="0" smtClean="0"/>
                  <a:t> </a:t>
                </a:r>
                <a:r>
                  <a:rPr lang="en-US" altLang="zh-CN" sz="2400" dirty="0" smtClean="0"/>
                  <a:t>only</a:t>
                </a:r>
                <a:r>
                  <a:rPr lang="zh-CN" altLang="en-US" sz="2400" dirty="0" smtClean="0"/>
                  <a:t> </a:t>
                </a:r>
                <a:r>
                  <a:rPr lang="en-US" altLang="zh-CN" sz="2400" dirty="0" smtClean="0"/>
                  <a:t>model</a:t>
                </a:r>
                <a:r>
                  <a:rPr lang="zh-CN" altLang="en-US" sz="2400" dirty="0" smtClean="0"/>
                  <a:t> </a:t>
                </a:r>
                <a:r>
                  <a:rPr lang="en-US" altLang="zh-CN" sz="2400" dirty="0" smtClean="0"/>
                  <a:t>distance</a:t>
                </a:r>
                <a:r>
                  <a:rPr lang="zh-CN" altLang="en-US" sz="2400" dirty="0" smtClean="0"/>
                  <a:t> </a:t>
                </a:r>
                <a:r>
                  <a:rPr lang="en-US" altLang="zh-CN" sz="2400" dirty="0" smtClean="0"/>
                  <a:t>under</a:t>
                </a:r>
                <a:r>
                  <a:rPr lang="zh-CN" altLang="en-US" sz="2400" dirty="0" smtClean="0"/>
                  <a:t> </a:t>
                </a:r>
                <a14:m>
                  <m:oMath xmlns:m="http://schemas.openxmlformats.org/officeDocument/2006/math">
                    <m:r>
                      <a:rPr lang="en-US" altLang="zh-CN" sz="2400" b="0" i="1" smtClean="0">
                        <a:latin typeface="Cambria Math" charset="0"/>
                      </a:rPr>
                      <m:t>8</m:t>
                    </m:r>
                    <m:r>
                      <a:rPr lang="en-US" altLang="zh-CN" sz="2400" b="0" i="1" smtClean="0">
                        <a:latin typeface="Cambria Math" charset="0"/>
                        <a:ea typeface="Cambria Math" charset="0"/>
                        <a:cs typeface="Cambria Math" charset="0"/>
                      </a:rPr>
                      <m:t>Å</m:t>
                    </m:r>
                  </m:oMath>
                </a14:m>
                <a:r>
                  <a:rPr lang="en-US" altLang="zh-CN" sz="2400" dirty="0" smtClean="0"/>
                  <a:t>).</a:t>
                </a:r>
                <a:r>
                  <a:rPr lang="zh-CN" altLang="en-US" sz="2400" dirty="0" smtClean="0"/>
                  <a:t> </a:t>
                </a:r>
                <a:r>
                  <a:rPr lang="en-US" altLang="zh-CN" sz="2400" dirty="0" smtClean="0"/>
                  <a:t>As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above</a:t>
                </a:r>
                <a:r>
                  <a:rPr lang="zh-CN" altLang="en-US" sz="2400" dirty="0" smtClean="0"/>
                  <a:t> </a:t>
                </a:r>
                <a:r>
                  <a:rPr lang="en-US" altLang="zh-CN" sz="2400" dirty="0" smtClean="0"/>
                  <a:t>general</a:t>
                </a:r>
                <a:r>
                  <a:rPr lang="zh-CN" altLang="en-US" sz="2400" dirty="0" smtClean="0"/>
                  <a:t> </a:t>
                </a:r>
                <a:r>
                  <a:rPr lang="en-US" altLang="zh-CN" sz="2400" dirty="0" smtClean="0"/>
                  <a:t>purpose</a:t>
                </a:r>
                <a:r>
                  <a:rPr lang="zh-CN" altLang="en-US" sz="2400" dirty="0" smtClean="0"/>
                  <a:t> </a:t>
                </a:r>
                <a:r>
                  <a:rPr lang="en-US" altLang="zh-CN" sz="2400" dirty="0" smtClean="0"/>
                  <a:t>ARGs,</a:t>
                </a:r>
                <a:r>
                  <a:rPr lang="zh-CN" altLang="en-US" sz="2400" dirty="0" smtClean="0"/>
                  <a:t> </a:t>
                </a:r>
                <a:r>
                  <a:rPr lang="en-US" altLang="zh-CN" sz="2400" dirty="0" smtClean="0"/>
                  <a:t>we</a:t>
                </a:r>
                <a:r>
                  <a:rPr lang="zh-CN" altLang="en-US" sz="2400" dirty="0" smtClean="0"/>
                  <a:t> </a:t>
                </a:r>
                <a:r>
                  <a:rPr lang="en-US" altLang="zh-CN" sz="2400" dirty="0" smtClean="0"/>
                  <a:t>model</a:t>
                </a:r>
                <a:r>
                  <a:rPr lang="zh-CN" altLang="en-US" sz="2400" dirty="0" smtClean="0"/>
                  <a:t> </a:t>
                </a:r>
                <a:r>
                  <a:rPr lang="en-US" altLang="zh-CN" sz="2400" dirty="0" smtClean="0"/>
                  <a:t>distance</a:t>
                </a:r>
                <a:r>
                  <a:rPr lang="zh-CN" altLang="en-US" sz="2400" dirty="0" smtClean="0"/>
                  <a:t> </a:t>
                </a:r>
                <a:r>
                  <a:rPr lang="en-US" altLang="zh-CN" sz="2400" dirty="0" smtClean="0"/>
                  <a:t>assuming</a:t>
                </a:r>
                <a:r>
                  <a:rPr lang="zh-CN" altLang="en-US" sz="2400" dirty="0" smtClean="0"/>
                  <a:t> </a:t>
                </a:r>
                <a:r>
                  <a:rPr lang="en-US" altLang="zh-CN" sz="2400" dirty="0" smtClean="0"/>
                  <a:t>a</a:t>
                </a:r>
                <a:r>
                  <a:rPr lang="zh-CN" altLang="en-US" sz="2400" dirty="0" smtClean="0"/>
                  <a:t> </a:t>
                </a:r>
                <a:r>
                  <a:rPr lang="en-US" altLang="zh-CN" sz="2400" dirty="0" smtClean="0"/>
                  <a:t>normal</a:t>
                </a:r>
                <a:r>
                  <a:rPr lang="zh-CN" altLang="en-US" sz="2400" dirty="0" smtClean="0"/>
                  <a:t> </a:t>
                </a:r>
                <a:r>
                  <a:rPr lang="en-US" altLang="zh-CN" sz="2400" dirty="0" smtClean="0"/>
                  <a:t>distribution.</a:t>
                </a:r>
                <a:r>
                  <a:rPr lang="zh-CN" altLang="en-US" sz="2400" dirty="0" smtClean="0"/>
                  <a:t> </a:t>
                </a:r>
                <a:r>
                  <a:rPr lang="en-US" altLang="zh-CN" sz="2400" dirty="0" smtClean="0"/>
                  <a:t>However,</a:t>
                </a:r>
                <a:r>
                  <a:rPr lang="zh-CN" altLang="en-US" sz="2400" dirty="0" smtClean="0"/>
                  <a:t> </a:t>
                </a:r>
                <a:r>
                  <a:rPr lang="en-US" altLang="zh-CN" sz="2400" dirty="0" smtClean="0"/>
                  <a:t>since</a:t>
                </a:r>
                <a:r>
                  <a:rPr lang="zh-CN" altLang="en-US" sz="2400" dirty="0" smtClean="0"/>
                  <a:t> </a:t>
                </a:r>
                <a:r>
                  <a:rPr lang="en-US" altLang="zh-CN" sz="2400" dirty="0" smtClean="0"/>
                  <a:t>each</a:t>
                </a:r>
                <a:r>
                  <a:rPr lang="zh-CN" altLang="en-US" sz="2400" dirty="0" smtClean="0"/>
                  <a:t> </a:t>
                </a:r>
                <a:r>
                  <a:rPr lang="en-US" altLang="zh-CN" sz="2400" dirty="0" smtClean="0"/>
                  <a:t>node</a:t>
                </a:r>
                <a:r>
                  <a:rPr lang="zh-CN" altLang="en-US" sz="2400" dirty="0" smtClean="0"/>
                  <a:t> </a:t>
                </a:r>
                <a:r>
                  <a:rPr lang="en-US" altLang="zh-CN" sz="2400" dirty="0" smtClean="0"/>
                  <a:t>is</a:t>
                </a:r>
                <a:r>
                  <a:rPr lang="zh-CN" altLang="en-US" sz="2400" dirty="0" smtClean="0"/>
                  <a:t> </a:t>
                </a:r>
                <a:r>
                  <a:rPr lang="en-US" altLang="zh-CN" sz="2400" dirty="0" smtClean="0"/>
                  <a:t>an</a:t>
                </a:r>
                <a:r>
                  <a:rPr lang="zh-CN" altLang="en-US" sz="2400" dirty="0" smtClean="0"/>
                  <a:t> </a:t>
                </a:r>
                <a:r>
                  <a:rPr lang="en-US" altLang="zh-CN" sz="2400" dirty="0" smtClean="0"/>
                  <a:t>amino</a:t>
                </a:r>
                <a:r>
                  <a:rPr lang="zh-CN" altLang="en-US" sz="2400" dirty="0" smtClean="0"/>
                  <a:t> </a:t>
                </a:r>
                <a:r>
                  <a:rPr lang="en-US" altLang="zh-CN" sz="2400" dirty="0" smtClean="0"/>
                  <a:t>acid,</a:t>
                </a:r>
                <a:r>
                  <a:rPr lang="zh-CN" altLang="en-US" sz="2400" dirty="0" smtClean="0"/>
                  <a:t> </a:t>
                </a:r>
                <a:r>
                  <a:rPr lang="en-US" altLang="zh-CN" sz="2400" dirty="0" smtClean="0"/>
                  <a:t>we</a:t>
                </a:r>
                <a:r>
                  <a:rPr lang="zh-CN" altLang="en-US" sz="2400" dirty="0" smtClean="0"/>
                  <a:t> </a:t>
                </a:r>
                <a:r>
                  <a:rPr lang="en-US" altLang="zh-CN" sz="2400" dirty="0" smtClean="0"/>
                  <a:t>model</a:t>
                </a:r>
                <a:r>
                  <a:rPr lang="zh-CN" altLang="en-US" sz="2400" dirty="0" smtClean="0"/>
                  <a:t> </a:t>
                </a:r>
                <a:r>
                  <a:rPr lang="en-US" altLang="zh-CN" sz="2400" dirty="0" smtClean="0"/>
                  <a:t>their</a:t>
                </a:r>
                <a:r>
                  <a:rPr lang="zh-CN" altLang="en-US" sz="2400" dirty="0" smtClean="0"/>
                  <a:t> </a:t>
                </a:r>
                <a:r>
                  <a:rPr lang="en-US" altLang="zh-CN" sz="2400" dirty="0" smtClean="0"/>
                  <a:t>similarity</a:t>
                </a:r>
                <a:r>
                  <a:rPr lang="zh-CN" altLang="en-US" sz="2400" dirty="0" smtClean="0"/>
                  <a:t> </a:t>
                </a:r>
                <a:r>
                  <a:rPr lang="en-US" altLang="zh-CN" sz="2400" dirty="0" smtClean="0"/>
                  <a:t>with</a:t>
                </a:r>
                <a:r>
                  <a:rPr lang="zh-CN" altLang="en-US" sz="2400" dirty="0" smtClean="0"/>
                  <a:t> </a:t>
                </a:r>
                <a:r>
                  <a:rPr lang="en-US" altLang="zh-CN" sz="2400" dirty="0" smtClean="0"/>
                  <a:t>a</a:t>
                </a:r>
                <a:r>
                  <a:rPr lang="zh-CN" altLang="en-US" sz="2400" dirty="0" smtClean="0"/>
                  <a:t> </a:t>
                </a:r>
                <a:r>
                  <a:rPr lang="en-US" altLang="zh-CN" sz="2400" dirty="0" smtClean="0"/>
                  <a:t>BLOSUM</a:t>
                </a:r>
                <a:r>
                  <a:rPr lang="zh-CN" altLang="en-US" sz="2400" dirty="0" smtClean="0"/>
                  <a:t> </a:t>
                </a:r>
                <a:r>
                  <a:rPr lang="en-US" altLang="zh-CN" sz="2400" dirty="0" smtClean="0"/>
                  <a:t>matrix</a:t>
                </a:r>
                <a:r>
                  <a:rPr lang="zh-CN" altLang="en-US" sz="2400" dirty="0" smtClean="0"/>
                  <a:t> </a:t>
                </a:r>
                <a:r>
                  <a:rPr lang="en-US" altLang="zh-CN" sz="2400" dirty="0" smtClean="0"/>
                  <a:t>measuring</a:t>
                </a:r>
                <a:r>
                  <a:rPr lang="zh-CN" altLang="en-US" sz="2400" dirty="0" smtClean="0"/>
                  <a:t> </a:t>
                </a:r>
                <a:r>
                  <a:rPr lang="en-US" altLang="zh-CN" sz="2400" dirty="0" smtClean="0"/>
                  <a:t>how</a:t>
                </a:r>
                <a:r>
                  <a:rPr lang="zh-CN" altLang="en-US" sz="2400" dirty="0" smtClean="0"/>
                  <a:t> </a:t>
                </a:r>
                <a:r>
                  <a:rPr lang="en-US" altLang="zh-CN" sz="2400" dirty="0" smtClean="0"/>
                  <a:t>likely</a:t>
                </a:r>
                <a:r>
                  <a:rPr lang="zh-CN" altLang="en-US" sz="2400" dirty="0" smtClean="0"/>
                  <a:t> </a:t>
                </a:r>
                <a:r>
                  <a:rPr lang="en-US" altLang="zh-CN" sz="2400" dirty="0" smtClean="0"/>
                  <a:t>two</a:t>
                </a:r>
                <a:r>
                  <a:rPr lang="zh-CN" altLang="en-US" sz="2400" dirty="0" smtClean="0"/>
                  <a:t> </a:t>
                </a:r>
                <a:r>
                  <a:rPr lang="en-US" altLang="zh-CN" sz="2400" dirty="0" smtClean="0"/>
                  <a:t>amino</a:t>
                </a:r>
                <a:r>
                  <a:rPr lang="zh-CN" altLang="en-US" sz="2400" dirty="0" smtClean="0"/>
                  <a:t> </a:t>
                </a:r>
                <a:r>
                  <a:rPr lang="en-US" altLang="zh-CN" sz="2400" dirty="0" smtClean="0"/>
                  <a:t>acids</a:t>
                </a:r>
                <a:r>
                  <a:rPr lang="zh-CN" altLang="en-US" sz="2400" dirty="0" smtClean="0"/>
                  <a:t> </a:t>
                </a:r>
                <a:r>
                  <a:rPr lang="en-US" altLang="zh-CN" sz="2400" dirty="0" smtClean="0"/>
                  <a:t>are</a:t>
                </a:r>
                <a:r>
                  <a:rPr lang="zh-CN" altLang="en-US" sz="2400" dirty="0" smtClean="0"/>
                  <a:t> </a:t>
                </a:r>
                <a:r>
                  <a:rPr lang="en-US" altLang="zh-CN" sz="2400" dirty="0" smtClean="0"/>
                  <a:t>exchanged</a:t>
                </a:r>
                <a:r>
                  <a:rPr lang="zh-CN" altLang="en-US" sz="2400" dirty="0" smtClean="0"/>
                  <a:t> </a:t>
                </a:r>
                <a:r>
                  <a:rPr lang="en-US" altLang="zh-CN" sz="2400" dirty="0" smtClean="0"/>
                  <a:t>in</a:t>
                </a:r>
                <a:r>
                  <a:rPr lang="zh-CN" altLang="en-US" sz="2400" dirty="0" smtClean="0"/>
                  <a:t> </a:t>
                </a:r>
                <a:r>
                  <a:rPr lang="en-US" altLang="zh-CN" sz="2400" dirty="0" smtClean="0"/>
                  <a:t>nature</a:t>
                </a:r>
                <a:r>
                  <a:rPr lang="zh-CN" altLang="en-US" sz="2400" dirty="0"/>
                  <a:t> </a:t>
                </a:r>
                <a:r>
                  <a:rPr lang="en-US" altLang="zh-CN" sz="2400" dirty="0" smtClean="0"/>
                  <a:t>sequence.</a:t>
                </a:r>
              </a:p>
              <a:p>
                <a:pPr>
                  <a:spcBef>
                    <a:spcPts val="600"/>
                  </a:spcBef>
                  <a:spcAft>
                    <a:spcPts val="600"/>
                  </a:spcAft>
                  <a:defRPr/>
                </a:pPr>
                <a:r>
                  <a:rPr lang="en-US" sz="2400" dirty="0"/>
                  <a:t>	</a:t>
                </a:r>
                <a:r>
                  <a:rPr lang="en-US" altLang="zh-CN" sz="2400" dirty="0" smtClean="0"/>
                  <a:t>In</a:t>
                </a:r>
                <a:r>
                  <a:rPr lang="zh-CN" altLang="en-US" sz="2400" dirty="0" smtClean="0"/>
                  <a:t> </a:t>
                </a:r>
                <a:r>
                  <a:rPr lang="en-US" altLang="zh-CN" sz="2400" dirty="0" smtClean="0"/>
                  <a:t>addition</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changes</a:t>
                </a:r>
                <a:r>
                  <a:rPr lang="zh-CN" altLang="en-US" sz="2400" dirty="0" smtClean="0"/>
                  <a:t> </a:t>
                </a:r>
                <a:r>
                  <a:rPr lang="en-US" altLang="zh-CN" sz="2400" dirty="0" smtClean="0"/>
                  <a:t>in</a:t>
                </a:r>
                <a:r>
                  <a:rPr lang="zh-CN" altLang="en-US" sz="2400" dirty="0" smtClean="0"/>
                  <a:t> </a:t>
                </a:r>
                <a:r>
                  <a:rPr lang="en-US" altLang="zh-CN" sz="2400" dirty="0" smtClean="0"/>
                  <a:t>similarity</a:t>
                </a:r>
                <a:r>
                  <a:rPr lang="zh-CN" altLang="en-US" sz="2400" dirty="0" smtClean="0"/>
                  <a:t> </a:t>
                </a:r>
                <a:r>
                  <a:rPr lang="en-US" altLang="zh-CN" sz="2400" dirty="0" smtClean="0"/>
                  <a:t>function,</a:t>
                </a:r>
                <a:r>
                  <a:rPr lang="zh-CN" altLang="en-US" sz="2400" dirty="0" smtClean="0"/>
                  <a:t> </a:t>
                </a:r>
                <a:r>
                  <a:rPr lang="en-US" altLang="zh-CN" sz="2400" dirty="0" smtClean="0"/>
                  <a:t>we</a:t>
                </a:r>
                <a:r>
                  <a:rPr lang="zh-CN" altLang="en-US" sz="2400" dirty="0" smtClean="0"/>
                  <a:t> </a:t>
                </a:r>
                <a:r>
                  <a:rPr lang="en-US" altLang="zh-CN" sz="2400" dirty="0" smtClean="0"/>
                  <a:t>also</a:t>
                </a:r>
                <a:r>
                  <a:rPr lang="zh-CN" altLang="en-US" sz="2400" dirty="0" smtClean="0"/>
                  <a:t> </a:t>
                </a:r>
                <a:r>
                  <a:rPr lang="en-US" altLang="zh-CN" sz="2400" dirty="0" smtClean="0"/>
                  <a:t>introduce</a:t>
                </a:r>
                <a:r>
                  <a:rPr lang="zh-CN" altLang="en-US" sz="2400" dirty="0" smtClean="0"/>
                  <a:t> </a:t>
                </a:r>
                <a:r>
                  <a:rPr lang="en-US" altLang="zh-CN" sz="2400" dirty="0" smtClean="0"/>
                  <a:t>a</a:t>
                </a:r>
                <a:r>
                  <a:rPr lang="zh-CN" altLang="en-US" sz="2400" dirty="0" smtClean="0"/>
                  <a:t> </a:t>
                </a:r>
                <a:r>
                  <a:rPr lang="en-US" altLang="zh-CN" sz="2400" dirty="0" smtClean="0"/>
                  <a:t>continuous</a:t>
                </a:r>
                <a:r>
                  <a:rPr lang="zh-CN" altLang="en-US" sz="2400" dirty="0" smtClean="0"/>
                  <a:t> </a:t>
                </a:r>
                <a:r>
                  <a:rPr lang="en-US" altLang="zh-CN" sz="2400" dirty="0" smtClean="0"/>
                  <a:t>matching</a:t>
                </a:r>
                <a:r>
                  <a:rPr lang="zh-CN" altLang="en-US" sz="2400" dirty="0" smtClean="0"/>
                  <a:t> </a:t>
                </a:r>
                <a:r>
                  <a:rPr lang="en-US" altLang="zh-CN" sz="2400" dirty="0" smtClean="0"/>
                  <a:t>encouragement</a:t>
                </a:r>
                <a:r>
                  <a:rPr lang="zh-CN" altLang="en-US" sz="2400" dirty="0" smtClean="0"/>
                  <a:t> </a:t>
                </a:r>
                <a:r>
                  <a:rPr lang="en-US" altLang="zh-CN" sz="2400" dirty="0" smtClean="0"/>
                  <a:t>term</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energy</a:t>
                </a:r>
                <a:r>
                  <a:rPr lang="zh-CN" altLang="en-US" sz="2400" dirty="0" smtClean="0"/>
                  <a:t> </a:t>
                </a:r>
                <a:r>
                  <a:rPr lang="en-US" altLang="zh-CN" sz="2400" dirty="0" smtClean="0"/>
                  <a:t>function</a:t>
                </a:r>
                <a:r>
                  <a:rPr lang="zh-CN" altLang="en-US" sz="2400" dirty="0" smtClean="0"/>
                  <a:t> </a:t>
                </a:r>
                <a:r>
                  <a:rPr lang="en-US" altLang="zh-CN" sz="2400" dirty="0" smtClean="0"/>
                  <a:t>to</a:t>
                </a:r>
                <a:r>
                  <a:rPr lang="zh-CN" altLang="en-US" sz="2400" dirty="0" smtClean="0"/>
                  <a:t> </a:t>
                </a:r>
                <a:r>
                  <a:rPr lang="en-US" altLang="zh-CN" sz="2400" dirty="0" smtClean="0"/>
                  <a:t>get</a:t>
                </a:r>
                <a:r>
                  <a:rPr lang="zh-CN" altLang="en-US" sz="2400" dirty="0" smtClean="0"/>
                  <a:t> </a:t>
                </a:r>
                <a:r>
                  <a:rPr lang="en-US" altLang="zh-CN" sz="2400" dirty="0" smtClean="0"/>
                  <a:t>clearer</a:t>
                </a:r>
                <a:r>
                  <a:rPr lang="zh-CN" altLang="en-US" sz="2400" dirty="0" smtClean="0"/>
                  <a:t> </a:t>
                </a:r>
                <a:r>
                  <a:rPr lang="en-US" altLang="zh-CN" sz="2400" dirty="0" smtClean="0"/>
                  <a:t>matching</a:t>
                </a:r>
                <a:r>
                  <a:rPr lang="zh-CN" altLang="en-US" sz="2400" dirty="0" smtClean="0"/>
                  <a:t> </a:t>
                </a:r>
                <a:r>
                  <a:rPr lang="en-US" altLang="zh-CN" sz="2400" dirty="0" smtClean="0"/>
                  <a:t>result</a:t>
                </a:r>
                <a:r>
                  <a:rPr lang="zh-CN" altLang="en-US" sz="2400" dirty="0" smtClean="0"/>
                  <a:t> </a:t>
                </a:r>
                <a:r>
                  <a:rPr lang="en-US" altLang="zh-CN" sz="2400" dirty="0" smtClean="0"/>
                  <a:t>since</a:t>
                </a:r>
                <a:r>
                  <a:rPr lang="zh-CN" altLang="en-US" sz="2400" dirty="0" smtClean="0"/>
                  <a:t> </a:t>
                </a:r>
                <a:r>
                  <a:rPr lang="en-US" altLang="zh-CN" sz="2400" dirty="0" smtClean="0"/>
                  <a:t>most</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matchings</a:t>
                </a:r>
                <a:r>
                  <a:rPr lang="zh-CN" altLang="en-US" sz="2400" dirty="0" smtClean="0"/>
                  <a:t> </a:t>
                </a:r>
                <a:r>
                  <a:rPr lang="en-US" altLang="zh-CN" sz="2400" dirty="0" smtClean="0"/>
                  <a:t>are</a:t>
                </a:r>
                <a:r>
                  <a:rPr lang="zh-CN" altLang="en-US" sz="2400" dirty="0" smtClean="0"/>
                  <a:t> </a:t>
                </a:r>
                <a:r>
                  <a:rPr lang="en-US" altLang="zh-CN" sz="2400" dirty="0" smtClean="0"/>
                  <a:t>still</a:t>
                </a:r>
                <a:r>
                  <a:rPr lang="zh-CN" altLang="en-US" sz="2400" dirty="0" smtClean="0"/>
                  <a:t> </a:t>
                </a:r>
                <a:r>
                  <a:rPr lang="en-US" altLang="zh-CN" sz="2400" dirty="0" smtClean="0"/>
                  <a:t>sequential:</a:t>
                </a:r>
              </a:p>
              <a:p>
                <a:pPr>
                  <a:spcBef>
                    <a:spcPts val="600"/>
                  </a:spcBef>
                  <a:spcAft>
                    <a:spcPts val="600"/>
                  </a:spcAft>
                  <a:defRPr/>
                </a:pPr>
                <a14:m>
                  <m:oMathPara xmlns:m="http://schemas.openxmlformats.org/officeDocument/2006/math">
                    <m:oMathParaPr>
                      <m:jc m:val="centerGroup"/>
                    </m:oMathParaPr>
                    <m:oMath xmlns:m="http://schemas.openxmlformats.org/officeDocument/2006/math">
                      <m:r>
                        <a:rPr lang="en-US" sz="1800" i="1">
                          <a:latin typeface="Cambria Math" charset="0"/>
                        </a:rPr>
                        <m:t>𝐸</m:t>
                      </m:r>
                      <m:d>
                        <m:dPr>
                          <m:ctrlPr>
                            <a:rPr lang="en-US" sz="1800" i="1">
                              <a:latin typeface="Cambria Math" charset="0"/>
                            </a:rPr>
                          </m:ctrlPr>
                        </m:dPr>
                        <m:e>
                          <m:r>
                            <a:rPr lang="en-US" sz="1800" i="1">
                              <a:latin typeface="Cambria Math" charset="0"/>
                            </a:rPr>
                            <m:t>𝐺</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r>
                            <a:rPr lang="en-US" sz="1800" i="1">
                              <a:latin typeface="Cambria Math" charset="0"/>
                            </a:rPr>
                            <m:t>,</m:t>
                          </m:r>
                          <m:r>
                            <a:rPr lang="en-US" sz="1800" i="1">
                              <a:latin typeface="Cambria Math" charset="0"/>
                            </a:rPr>
                            <m:t>𝑀</m:t>
                          </m:r>
                        </m:e>
                      </m:d>
                      <m:r>
                        <a:rPr lang="en-US" sz="1800" i="1">
                          <a:latin typeface="Cambria Math" charset="0"/>
                        </a:rPr>
                        <m:t>=−</m:t>
                      </m:r>
                      <m:f>
                        <m:fPr>
                          <m:ctrlPr>
                            <a:rPr lang="en-US" sz="1800" i="1">
                              <a:latin typeface="Cambria Math" charset="0"/>
                            </a:rPr>
                          </m:ctrlPr>
                        </m:fPr>
                        <m:num>
                          <m:r>
                            <a:rPr lang="en-US" sz="1800" i="1">
                              <a:latin typeface="Cambria Math" charset="0"/>
                            </a:rPr>
                            <m:t>1</m:t>
                          </m:r>
                        </m:num>
                        <m:den>
                          <m:r>
                            <a:rPr lang="en-US" sz="1800" i="1">
                              <a:latin typeface="Cambria Math" charset="0"/>
                            </a:rPr>
                            <m:t>2</m:t>
                          </m:r>
                        </m:den>
                      </m:f>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𝑏</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nary>
                                    <m:naryPr>
                                      <m:chr m:val="∑"/>
                                      <m:supHide m:val="on"/>
                                      <m:ctrlPr>
                                        <a:rPr lang="en-US" sz="1800" i="1">
                                          <a:latin typeface="Cambria Math" charset="0"/>
                                        </a:rPr>
                                      </m:ctrlPr>
                                    </m:naryPr>
                                    <m:sub>
                                      <m:r>
                                        <a:rPr lang="en-US" sz="1800" i="1">
                                          <a:latin typeface="Cambria Math" charset="0"/>
                                        </a:rPr>
                                        <m:t>𝑗</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sz="1800" i="1">
                                              <a:latin typeface="Cambria Math" charset="0"/>
                                            </a:rPr>
                                          </m:ctrlPr>
                                        </m:sSubPr>
                                        <m:e>
                                          <m:r>
                                            <a:rPr lang="en-US" sz="1800" i="1">
                                              <a:latin typeface="Cambria Math" charset="0"/>
                                            </a:rPr>
                                            <m:t>𝑀</m:t>
                                          </m:r>
                                        </m:e>
                                        <m:sub>
                                          <m:r>
                                            <a:rPr lang="en-US" sz="1800" i="1">
                                              <a:latin typeface="Cambria Math" charset="0"/>
                                            </a:rPr>
                                            <m:t>𝑏𝑗</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𝑎𝑏𝑖𝑗</m:t>
                                          </m:r>
                                        </m:sub>
                                      </m:sSub>
                                    </m:e>
                                  </m:nary>
                                </m:e>
                              </m:nary>
                            </m:e>
                          </m:nary>
                        </m:e>
                      </m:nary>
                      <m:r>
                        <a:rPr lang="en-US" sz="1800" i="1">
                          <a:latin typeface="Cambria Math" charset="0"/>
                        </a:rPr>
                        <m:t>−</m:t>
                      </m:r>
                      <m:r>
                        <a:rPr lang="en-US" sz="1800" i="1">
                          <a:latin typeface="Cambria Math" charset="0"/>
                          <a:ea typeface="Cambria Math" charset="0"/>
                          <a:cs typeface="Cambria Math" charset="0"/>
                        </a:rPr>
                        <m:t>𝛼</m:t>
                      </m:r>
                      <m:nary>
                        <m:naryPr>
                          <m:chr m:val="∑"/>
                          <m:supHide m:val="on"/>
                          <m:ctrlPr>
                            <a:rPr lang="en-US" sz="1800" i="1">
                              <a:latin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sz="1800" i="1">
                                  <a:latin typeface="Cambria Math" charset="0"/>
                                </a:rPr>
                              </m:ctrlPr>
                            </m:naryPr>
                            <m:sub>
                              <m:r>
                                <a:rPr lang="en-US" sz="1800" i="1">
                                  <a:latin typeface="Cambria Math" charset="0"/>
                                </a:rPr>
                                <m:t>𝑖</m:t>
                              </m:r>
                              <m:r>
                                <a:rPr lang="en-US" sz="1800" i="1">
                                  <a:latin typeface="Cambria Math" charset="0"/>
                                </a:rPr>
                                <m:t>∈</m:t>
                              </m:r>
                              <m:sSup>
                                <m:sSupPr>
                                  <m:ctrlPr>
                                    <a:rPr lang="en-US" sz="1800" i="1">
                                      <a:latin typeface="Cambria Math" charset="0"/>
                                    </a:rPr>
                                  </m:ctrlPr>
                                </m:sSupPr>
                                <m:e>
                                  <m:r>
                                    <a:rPr lang="en-US" sz="1800" i="1">
                                      <a:latin typeface="Cambria Math" charset="0"/>
                                    </a:rPr>
                                    <m:t>𝐺</m:t>
                                  </m:r>
                                </m:e>
                                <m:sup>
                                  <m:r>
                                    <a:rPr lang="en-US" sz="1800" i="1">
                                      <a:latin typeface="Cambria Math" charset="0"/>
                                    </a:rPr>
                                    <m:t>′</m:t>
                                  </m:r>
                                </m:sup>
                              </m:sSup>
                            </m:sub>
                            <m:sup/>
                            <m:e>
                              <m:sSub>
                                <m:sSubPr>
                                  <m:ctrlPr>
                                    <a:rPr lang="en-US" sz="1800" i="1">
                                      <a:latin typeface="Cambria Math" charset="0"/>
                                    </a:rPr>
                                  </m:ctrlPr>
                                </m:sSubPr>
                                <m:e>
                                  <m:r>
                                    <a:rPr lang="en-US" sz="1800" i="1">
                                      <a:latin typeface="Cambria Math" charset="0"/>
                                    </a:rPr>
                                    <m:t>𝑀</m:t>
                                  </m:r>
                                </m:e>
                                <m:sub>
                                  <m:r>
                                    <a:rPr lang="en-US" sz="1800" i="1">
                                      <a:latin typeface="Cambria Math" charset="0"/>
                                    </a:rPr>
                                    <m:t>𝑎𝑖</m:t>
                                  </m:r>
                                </m:sub>
                              </m:sSub>
                              <m:sSub>
                                <m:sSubPr>
                                  <m:ctrlPr>
                                    <a:rPr lang="en-US" altLang="zh-CN" sz="1800" i="1">
                                      <a:latin typeface="Cambria Math" charset="0"/>
                                    </a:rPr>
                                  </m:ctrlPr>
                                </m:sSubPr>
                                <m:e>
                                  <m:r>
                                    <a:rPr lang="en-US" sz="1800" i="1">
                                      <a:latin typeface="Cambria Math" charset="0"/>
                                    </a:rPr>
                                    <m:t>𝐶</m:t>
                                  </m:r>
                                </m:e>
                                <m:sub>
                                  <m:r>
                                    <a:rPr lang="en-US" altLang="zh-CN" sz="1800" i="1">
                                      <a:latin typeface="Cambria Math" charset="0"/>
                                    </a:rPr>
                                    <m:t>𝑎𝑖</m:t>
                                  </m:r>
                                </m:sub>
                              </m:sSub>
                            </m:e>
                          </m:nary>
                          <m:r>
                            <a:rPr lang="en-US" altLang="zh-CN" sz="1800" b="0" i="1" smtClean="0">
                              <a:latin typeface="Cambria Math" charset="0"/>
                            </a:rPr>
                            <m:t>−</m:t>
                          </m:r>
                          <m:r>
                            <a:rPr lang="en-US" altLang="zh-CN" sz="1800" b="0" i="1" smtClean="0">
                              <a:latin typeface="Cambria Math" charset="0"/>
                              <a:ea typeface="Cambria Math" charset="0"/>
                              <a:cs typeface="Cambria Math" charset="0"/>
                            </a:rPr>
                            <m:t>𝛽</m:t>
                          </m:r>
                          <m:nary>
                            <m:naryPr>
                              <m:chr m:val="∑"/>
                              <m:supHide m:val="on"/>
                              <m:ctrlPr>
                                <a:rPr lang="en-US" altLang="zh-CN" sz="1800" b="0" i="1" smtClean="0">
                                  <a:latin typeface="Cambria Math" charset="0"/>
                                  <a:ea typeface="Cambria Math" charset="0"/>
                                  <a:cs typeface="Cambria Math" charset="0"/>
                                </a:rPr>
                              </m:ctrlPr>
                            </m:naryPr>
                            <m:sub>
                              <m:r>
                                <a:rPr lang="en-US" sz="1800" i="1">
                                  <a:latin typeface="Cambria Math" charset="0"/>
                                </a:rPr>
                                <m:t>𝑎</m:t>
                              </m:r>
                              <m:r>
                                <a:rPr lang="en-US" sz="1800" i="1">
                                  <a:latin typeface="Cambria Math" charset="0"/>
                                </a:rPr>
                                <m:t>∈</m:t>
                              </m:r>
                              <m:r>
                                <a:rPr lang="en-US" sz="1800" i="1">
                                  <a:latin typeface="Cambria Math" charset="0"/>
                                </a:rPr>
                                <m:t>𝐺</m:t>
                              </m:r>
                            </m:sub>
                            <m:sup/>
                            <m:e>
                              <m:nary>
                                <m:naryPr>
                                  <m:chr m:val="∑"/>
                                  <m:supHide m:val="on"/>
                                  <m:ctrlPr>
                                    <a:rPr lang="en-US" altLang="zh-CN" sz="1800" b="0" i="1" smtClean="0">
                                      <a:latin typeface="Cambria Math" charset="0"/>
                                      <a:ea typeface="Cambria Math" charset="0"/>
                                      <a:cs typeface="Cambria Math" charset="0"/>
                                    </a:rPr>
                                  </m:ctrlPr>
                                </m:naryPr>
                                <m:sub>
                                  <m:r>
                                    <m:rPr>
                                      <m:brk m:alnAt="7"/>
                                    </m:rPr>
                                    <a:rPr lang="en-US" altLang="zh-CN" sz="1800" b="0" i="1" smtClean="0">
                                      <a:latin typeface="Cambria Math" charset="0"/>
                                      <a:ea typeface="Cambria Math" charset="0"/>
                                      <a:cs typeface="Cambria Math" charset="0"/>
                                    </a:rPr>
                                    <m:t>𝑏</m:t>
                                  </m:r>
                                  <m:r>
                                    <a:rPr lang="en-US" sz="1800" i="1">
                                      <a:latin typeface="Cambria Math" charset="0"/>
                                    </a:rPr>
                                    <m:t>∈</m:t>
                                  </m:r>
                                  <m:r>
                                    <a:rPr lang="en-US" sz="1800" i="1">
                                      <a:latin typeface="Cambria Math" charset="0"/>
                                    </a:rPr>
                                    <m:t>𝐺</m:t>
                                  </m:r>
                                </m:sub>
                                <m:sup/>
                                <m:e>
                                  <m:sSub>
                                    <m:sSubPr>
                                      <m:ctrlPr>
                                        <a:rPr lang="en-US" altLang="zh-CN" sz="1800" b="0" i="1" smtClean="0">
                                          <a:latin typeface="Cambria Math" charset="0"/>
                                          <a:ea typeface="Cambria Math" charset="0"/>
                                          <a:cs typeface="Cambria Math" charset="0"/>
                                        </a:rPr>
                                      </m:ctrlPr>
                                    </m:sSubPr>
                                    <m:e>
                                      <m:r>
                                        <a:rPr lang="en-US" altLang="zh-CN" sz="1800" b="0" i="1" smtClean="0">
                                          <a:latin typeface="Cambria Math" charset="0"/>
                                          <a:ea typeface="Cambria Math" charset="0"/>
                                          <a:cs typeface="Cambria Math" charset="0"/>
                                        </a:rPr>
                                        <m:t>𝑀</m:t>
                                      </m:r>
                                    </m:e>
                                    <m:sub>
                                      <m:r>
                                        <a:rPr lang="en-US" altLang="zh-CN" sz="1800" b="0" i="1" smtClean="0">
                                          <a:latin typeface="Cambria Math" charset="0"/>
                                          <a:ea typeface="Cambria Math" charset="0"/>
                                          <a:cs typeface="Cambria Math" charset="0"/>
                                        </a:rPr>
                                        <m:t>𝑎</m:t>
                                      </m:r>
                                      <m:r>
                                        <a:rPr lang="en-US" altLang="zh-CN" sz="1800" b="0" i="1" smtClean="0">
                                          <a:latin typeface="Cambria Math" charset="0"/>
                                          <a:ea typeface="Cambria Math" charset="0"/>
                                          <a:cs typeface="Cambria Math" charset="0"/>
                                        </a:rPr>
                                        <m:t>−1</m:t>
                                      </m:r>
                                      <m:r>
                                        <a:rPr lang="en-US" altLang="zh-CN" sz="1800" b="0" i="1" smtClean="0">
                                          <a:latin typeface="Cambria Math" charset="0"/>
                                          <a:ea typeface="Cambria Math" charset="0"/>
                                          <a:cs typeface="Cambria Math" charset="0"/>
                                        </a:rPr>
                                        <m:t>𝑏</m:t>
                                      </m:r>
                                      <m:r>
                                        <a:rPr lang="en-US" altLang="zh-CN" sz="1800" b="0" i="1" smtClean="0">
                                          <a:latin typeface="Cambria Math" charset="0"/>
                                          <a:ea typeface="Cambria Math" charset="0"/>
                                          <a:cs typeface="Cambria Math" charset="0"/>
                                        </a:rPr>
                                        <m:t>−1</m:t>
                                      </m:r>
                                    </m:sub>
                                  </m:sSub>
                                  <m:sSub>
                                    <m:sSubPr>
                                      <m:ctrlPr>
                                        <a:rPr lang="en-US" altLang="zh-CN" sz="1800" b="0" i="1" smtClean="0">
                                          <a:latin typeface="Cambria Math" charset="0"/>
                                          <a:ea typeface="Cambria Math" charset="0"/>
                                          <a:cs typeface="Cambria Math" charset="0"/>
                                        </a:rPr>
                                      </m:ctrlPr>
                                    </m:sSubPr>
                                    <m:e>
                                      <m:r>
                                        <a:rPr lang="en-US" altLang="zh-CN" sz="1800" b="0" i="1" smtClean="0">
                                          <a:latin typeface="Cambria Math" charset="0"/>
                                          <a:ea typeface="Cambria Math" charset="0"/>
                                          <a:cs typeface="Cambria Math" charset="0"/>
                                        </a:rPr>
                                        <m:t>𝑀</m:t>
                                      </m:r>
                                    </m:e>
                                    <m:sub>
                                      <m:r>
                                        <a:rPr lang="en-US" altLang="zh-CN" sz="1800" b="0" i="1" smtClean="0">
                                          <a:latin typeface="Cambria Math" charset="0"/>
                                          <a:ea typeface="Cambria Math" charset="0"/>
                                          <a:cs typeface="Cambria Math" charset="0"/>
                                        </a:rPr>
                                        <m:t>𝑎𝑏</m:t>
                                      </m:r>
                                    </m:sub>
                                  </m:sSub>
                                  <m:sSub>
                                    <m:sSubPr>
                                      <m:ctrlPr>
                                        <a:rPr lang="en-US" altLang="zh-CN" sz="1800" b="0" i="1" smtClean="0">
                                          <a:latin typeface="Cambria Math" charset="0"/>
                                          <a:ea typeface="Cambria Math" charset="0"/>
                                          <a:cs typeface="Cambria Math" charset="0"/>
                                        </a:rPr>
                                      </m:ctrlPr>
                                    </m:sSubPr>
                                    <m:e>
                                      <m:r>
                                        <a:rPr lang="en-US" altLang="zh-CN" sz="1800" b="0" i="1" smtClean="0">
                                          <a:latin typeface="Cambria Math" charset="0"/>
                                          <a:ea typeface="Cambria Math" charset="0"/>
                                          <a:cs typeface="Cambria Math" charset="0"/>
                                        </a:rPr>
                                        <m:t>𝑀</m:t>
                                      </m:r>
                                    </m:e>
                                    <m:sub>
                                      <m:r>
                                        <a:rPr lang="en-US" altLang="zh-CN" sz="1800" b="0" i="1" smtClean="0">
                                          <a:latin typeface="Cambria Math" charset="0"/>
                                          <a:ea typeface="Cambria Math" charset="0"/>
                                          <a:cs typeface="Cambria Math" charset="0"/>
                                        </a:rPr>
                                        <m:t>𝑎</m:t>
                                      </m:r>
                                      <m:r>
                                        <a:rPr lang="en-US" altLang="zh-CN" sz="1800" b="0" i="1" smtClean="0">
                                          <a:latin typeface="Cambria Math" charset="0"/>
                                          <a:ea typeface="Cambria Math" charset="0"/>
                                          <a:cs typeface="Cambria Math" charset="0"/>
                                        </a:rPr>
                                        <m:t>+1</m:t>
                                      </m:r>
                                      <m:r>
                                        <a:rPr lang="en-US" altLang="zh-CN" sz="1800" b="0" i="1" smtClean="0">
                                          <a:latin typeface="Cambria Math" charset="0"/>
                                          <a:ea typeface="Cambria Math" charset="0"/>
                                          <a:cs typeface="Cambria Math" charset="0"/>
                                        </a:rPr>
                                        <m:t>𝑏</m:t>
                                      </m:r>
                                      <m:r>
                                        <a:rPr lang="en-US" altLang="zh-CN" sz="1800" b="0" i="1" smtClean="0">
                                          <a:latin typeface="Cambria Math" charset="0"/>
                                          <a:ea typeface="Cambria Math" charset="0"/>
                                          <a:cs typeface="Cambria Math" charset="0"/>
                                        </a:rPr>
                                        <m:t>+1</m:t>
                                      </m:r>
                                    </m:sub>
                                  </m:sSub>
                                </m:e>
                              </m:nary>
                            </m:e>
                          </m:nary>
                        </m:e>
                      </m:nary>
                    </m:oMath>
                  </m:oMathPara>
                </a14:m>
                <a:endParaRPr lang="en-US" altLang="zh-CN" sz="1800" dirty="0" smtClean="0"/>
              </a:p>
              <a:p>
                <a:pPr>
                  <a:spcBef>
                    <a:spcPts val="600"/>
                  </a:spcBef>
                  <a:spcAft>
                    <a:spcPts val="600"/>
                  </a:spcAft>
                  <a:defRPr/>
                </a:pPr>
                <a:r>
                  <a:rPr lang="en-US" altLang="zh-CN" sz="2400" dirty="0"/>
                  <a:t>a</a:t>
                </a:r>
                <a:r>
                  <a:rPr lang="en-US" altLang="zh-CN" sz="2400" dirty="0" smtClean="0"/>
                  <a:t>nd</a:t>
                </a:r>
                <a:r>
                  <a:rPr lang="zh-CN" altLang="en-US" sz="2400" dirty="0" smtClean="0"/>
                  <a:t> </a:t>
                </a:r>
                <a14:m>
                  <m:oMath xmlns:m="http://schemas.openxmlformats.org/officeDocument/2006/math">
                    <m:r>
                      <a:rPr lang="en-US" altLang="zh-CN" sz="2400" i="1">
                        <a:latin typeface="Cambria Math" charset="0"/>
                        <a:ea typeface="Cambria Math" charset="0"/>
                        <a:cs typeface="Cambria Math" charset="0"/>
                      </a:rPr>
                      <m:t>𝛽</m:t>
                    </m:r>
                  </m:oMath>
                </a14:m>
                <a:r>
                  <a:rPr lang="zh-CN" altLang="en-US" sz="2400" dirty="0" smtClean="0"/>
                  <a:t> </a:t>
                </a:r>
                <a:r>
                  <a:rPr lang="en-US" altLang="zh-CN" sz="2400" dirty="0" smtClean="0"/>
                  <a:t>is</a:t>
                </a:r>
                <a:r>
                  <a:rPr lang="zh-CN" altLang="en-US" sz="2400" dirty="0" smtClean="0"/>
                  <a:t>  </a:t>
                </a:r>
                <a:r>
                  <a:rPr lang="en-US" altLang="zh-CN" sz="2400" dirty="0" smtClean="0"/>
                  <a:t>how</a:t>
                </a:r>
                <a:r>
                  <a:rPr lang="zh-CN" altLang="en-US" sz="2400" dirty="0" smtClean="0"/>
                  <a:t> </a:t>
                </a:r>
                <a:r>
                  <a:rPr lang="en-US" altLang="zh-CN" sz="2400" dirty="0" smtClean="0"/>
                  <a:t>much</a:t>
                </a:r>
                <a:r>
                  <a:rPr lang="zh-CN" altLang="en-US" sz="2400" dirty="0" smtClean="0"/>
                  <a:t> </a:t>
                </a:r>
                <a:r>
                  <a:rPr lang="en-US" altLang="zh-CN" sz="2400" dirty="0" smtClean="0"/>
                  <a:t>we</a:t>
                </a:r>
                <a:r>
                  <a:rPr lang="zh-CN" altLang="en-US" sz="2400" dirty="0" smtClean="0"/>
                  <a:t> </a:t>
                </a:r>
                <a:r>
                  <a:rPr lang="en-US" altLang="zh-CN" sz="2400" dirty="0" smtClean="0"/>
                  <a:t>weight</a:t>
                </a:r>
                <a:r>
                  <a:rPr lang="zh-CN" altLang="en-US" sz="2400" dirty="0" smtClean="0"/>
                  <a:t> </a:t>
                </a:r>
                <a:r>
                  <a:rPr lang="en-US" altLang="zh-CN" sz="2400" dirty="0" smtClean="0"/>
                  <a:t>continuous</a:t>
                </a:r>
                <a:r>
                  <a:rPr lang="zh-CN" altLang="en-US" sz="2400" dirty="0" smtClean="0"/>
                  <a:t> </a:t>
                </a:r>
                <a:r>
                  <a:rPr lang="en-US" altLang="zh-CN" sz="2400" dirty="0" smtClean="0"/>
                  <a:t>matching</a:t>
                </a:r>
                <a:r>
                  <a:rPr lang="zh-CN" altLang="en-US" sz="2400" dirty="0" smtClean="0"/>
                  <a:t> </a:t>
                </a:r>
                <a:r>
                  <a:rPr lang="en-US" altLang="zh-CN" sz="2400" dirty="0" smtClean="0"/>
                  <a:t>result.</a:t>
                </a:r>
              </a:p>
              <a:p>
                <a:pPr>
                  <a:spcBef>
                    <a:spcPts val="600"/>
                  </a:spcBef>
                  <a:spcAft>
                    <a:spcPts val="600"/>
                  </a:spcAft>
                  <a:defRPr/>
                </a:pPr>
                <a:r>
                  <a:rPr lang="en-US" sz="2400" dirty="0" smtClean="0"/>
                  <a:t>	</a:t>
                </a:r>
                <a:r>
                  <a:rPr lang="en-US" altLang="zh-CN" sz="2400" dirty="0" smtClean="0"/>
                  <a:t>Following</a:t>
                </a:r>
                <a:r>
                  <a:rPr lang="zh-CN" altLang="en-US" sz="2400" dirty="0" smtClean="0"/>
                  <a:t> </a:t>
                </a:r>
                <a:r>
                  <a:rPr lang="en-US" altLang="zh-CN" sz="2400" dirty="0" smtClean="0"/>
                  <a:t>are</a:t>
                </a:r>
                <a:r>
                  <a:rPr lang="zh-CN" altLang="en-US" sz="2400" dirty="0" smtClean="0"/>
                  <a:t> </a:t>
                </a:r>
                <a:r>
                  <a:rPr lang="en-US" altLang="zh-CN" sz="2400" dirty="0" smtClean="0"/>
                  <a:t>how</a:t>
                </a:r>
                <a:r>
                  <a:rPr lang="zh-CN" altLang="en-US" sz="2400" dirty="0" smtClean="0"/>
                  <a:t> </a:t>
                </a:r>
                <a:r>
                  <a:rPr lang="en-US" altLang="zh-CN" sz="2400" dirty="0" smtClean="0"/>
                  <a:t>our</a:t>
                </a:r>
                <a:r>
                  <a:rPr lang="zh-CN" altLang="en-US" sz="2400" dirty="0" smtClean="0"/>
                  <a:t> </a:t>
                </a:r>
                <a:r>
                  <a:rPr lang="en-US" altLang="zh-CN" sz="2400" dirty="0" smtClean="0"/>
                  <a:t>trained</a:t>
                </a:r>
                <a:r>
                  <a:rPr lang="zh-CN" altLang="en-US" sz="2400" dirty="0" smtClean="0"/>
                  <a:t> </a:t>
                </a:r>
                <a:r>
                  <a:rPr lang="en-US" altLang="zh-CN" sz="2400" dirty="0" smtClean="0"/>
                  <a:t>model</a:t>
                </a:r>
                <a:r>
                  <a:rPr lang="zh-CN" altLang="en-US" sz="2400" dirty="0" smtClean="0"/>
                  <a:t> </a:t>
                </a:r>
                <a:r>
                  <a:rPr lang="en-US" altLang="zh-CN" sz="2400" dirty="0" smtClean="0"/>
                  <a:t>perform</a:t>
                </a:r>
                <a:r>
                  <a:rPr lang="zh-CN" altLang="en-US" sz="2400" dirty="0" smtClean="0"/>
                  <a:t> </a:t>
                </a:r>
                <a:r>
                  <a:rPr lang="en-US" altLang="zh-CN" sz="2400" dirty="0" smtClean="0"/>
                  <a:t>with</a:t>
                </a:r>
                <a:r>
                  <a:rPr lang="zh-CN" altLang="en-US" sz="2400" dirty="0" smtClean="0"/>
                  <a:t> </a:t>
                </a:r>
                <a:r>
                  <a:rPr lang="en-US" altLang="zh-CN" sz="2400" dirty="0" smtClean="0"/>
                  <a:t>general</a:t>
                </a:r>
                <a:r>
                  <a:rPr lang="zh-CN" altLang="en-US" sz="2400" dirty="0" smtClean="0"/>
                  <a:t> </a:t>
                </a:r>
                <a:r>
                  <a:rPr lang="en-US" altLang="zh-CN" sz="2400" dirty="0" smtClean="0"/>
                  <a:t>purpose</a:t>
                </a:r>
                <a:r>
                  <a:rPr lang="zh-CN" altLang="en-US" sz="2400" dirty="0" smtClean="0"/>
                  <a:t> </a:t>
                </a:r>
                <a:r>
                  <a:rPr lang="en-US" altLang="zh-CN" sz="2400" dirty="0" smtClean="0"/>
                  <a:t>ARGs</a:t>
                </a:r>
                <a:r>
                  <a:rPr lang="zh-CN" altLang="en-US" sz="2400" dirty="0" smtClean="0"/>
                  <a:t> </a:t>
                </a:r>
                <a:r>
                  <a:rPr lang="en-US" altLang="zh-CN" sz="2400" dirty="0" smtClean="0"/>
                  <a:t>and</a:t>
                </a:r>
                <a:r>
                  <a:rPr lang="zh-CN" altLang="en-US" sz="2400" dirty="0" smtClean="0"/>
                  <a:t> </a:t>
                </a:r>
                <a:r>
                  <a:rPr lang="en-US" altLang="zh-CN" sz="2400" dirty="0" smtClean="0"/>
                  <a:t>protein</a:t>
                </a:r>
                <a:r>
                  <a:rPr lang="zh-CN" altLang="en-US" sz="2400" dirty="0" smtClean="0"/>
                  <a:t> </a:t>
                </a:r>
                <a:r>
                  <a:rPr lang="en-US" altLang="zh-CN" sz="2400" dirty="0" smtClean="0"/>
                  <a:t>sequence</a:t>
                </a:r>
                <a:r>
                  <a:rPr lang="zh-CN" altLang="en-US" sz="2400" dirty="0" smtClean="0"/>
                  <a:t> </a:t>
                </a:r>
                <a:r>
                  <a:rPr lang="en-US" altLang="zh-CN" sz="2400" dirty="0" smtClean="0"/>
                  <a:t>data:</a:t>
                </a:r>
                <a:endParaRPr lang="en-US" sz="2400" dirty="0"/>
              </a:p>
            </p:txBody>
          </p:sp>
        </mc:Choice>
        <mc:Fallback>
          <p:sp>
            <p:nvSpPr>
              <p:cNvPr id="2063" name="Text Box 370"/>
              <p:cNvSpPr txBox="1">
                <a:spLocks noRot="1" noChangeAspect="1" noMove="1" noResize="1" noEditPoints="1" noAdjustHandles="1" noChangeArrowheads="1" noChangeShapeType="1" noTextEdit="1"/>
              </p:cNvSpPr>
              <p:nvPr/>
            </p:nvSpPr>
            <p:spPr bwMode="auto">
              <a:xfrm>
                <a:off x="25527000" y="12992571"/>
                <a:ext cx="10134600" cy="6156245"/>
              </a:xfrm>
              <a:prstGeom prst="rect">
                <a:avLst/>
              </a:prstGeom>
              <a:blipFill rotWithShape="0">
                <a:blip r:embed="rId3"/>
                <a:stretch>
                  <a:fillRect l="-1023" t="-693" r="-1083" b="-1485"/>
                </a:stretch>
              </a:blipFill>
              <a:ln w="9525">
                <a:noFill/>
                <a:miter lim="800000"/>
                <a:headEnd/>
                <a:tailEnd/>
              </a:ln>
            </p:spPr>
            <p:txBody>
              <a:bodyPr/>
              <a:lstStyle/>
              <a:p>
                <a:r>
                  <a:rPr lang="en-US">
                    <a:noFill/>
                  </a:rPr>
                  <a:t> </a:t>
                </a:r>
              </a:p>
            </p:txBody>
          </p:sp>
        </mc:Fallback>
      </mc:AlternateContent>
      <p:sp>
        <p:nvSpPr>
          <p:cNvPr id="36" name="Text Box 359"/>
          <p:cNvSpPr txBox="1">
            <a:spLocks noChangeArrowheads="1"/>
          </p:cNvSpPr>
          <p:nvPr/>
        </p:nvSpPr>
        <p:spPr bwMode="auto">
          <a:xfrm>
            <a:off x="12344400" y="4875284"/>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II.</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Graph</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Matching</a:t>
            </a:r>
            <a:endParaRPr lang="en-US" sz="3200" dirty="0">
              <a:latin typeface="Arial" panose="020B0604020202020204" pitchFamily="34" charset="0"/>
              <a:cs typeface="Arial" panose="020B0604020202020204" pitchFamily="34" charset="0"/>
            </a:endParaRPr>
          </a:p>
        </p:txBody>
      </p:sp>
      <p:sp>
        <p:nvSpPr>
          <p:cNvPr id="43" name="Text Box 365"/>
          <p:cNvSpPr txBox="1">
            <a:spLocks noChangeArrowheads="1"/>
          </p:cNvSpPr>
          <p:nvPr/>
        </p:nvSpPr>
        <p:spPr bwMode="auto">
          <a:xfrm>
            <a:off x="25525291" y="22561609"/>
            <a:ext cx="9365768"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Future</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Direction</a:t>
            </a:r>
            <a:endParaRPr lang="en-US" sz="4400" dirty="0">
              <a:solidFill>
                <a:schemeClr val="accent1"/>
              </a:solidFill>
              <a:latin typeface="Arial Black" pitchFamily="34" charset="0"/>
            </a:endParaRPr>
          </a:p>
        </p:txBody>
      </p:sp>
      <p:pic>
        <p:nvPicPr>
          <p:cNvPr id="27" name="Picture 9" descr="C:\Users\bhup\Documents\Brandeis Projects\MRSECHighlights\PosterThings\Brandeis_Seal-294.png"/>
          <p:cNvPicPr>
            <a:picLocks noChangeAspect="1" noChangeArrowheads="1"/>
          </p:cNvPicPr>
          <p:nvPr/>
        </p:nvPicPr>
        <p:blipFill>
          <a:blip r:embed="rId4" cstate="print"/>
          <a:srcRect/>
          <a:stretch>
            <a:fillRect/>
          </a:stretch>
        </p:blipFill>
        <p:spPr bwMode="auto">
          <a:xfrm>
            <a:off x="32232600" y="1306957"/>
            <a:ext cx="2110007" cy="2110007"/>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2057400" y="8077200"/>
            <a:ext cx="3570895" cy="2372918"/>
          </a:xfrm>
          <a:prstGeom prst="rect">
            <a:avLst/>
          </a:prstGeom>
        </p:spPr>
      </p:pic>
      <p:pic>
        <p:nvPicPr>
          <p:cNvPr id="7" name="Picture 6"/>
          <p:cNvPicPr>
            <a:picLocks noChangeAspect="1"/>
          </p:cNvPicPr>
          <p:nvPr/>
        </p:nvPicPr>
        <p:blipFill>
          <a:blip r:embed="rId6"/>
          <a:stretch>
            <a:fillRect/>
          </a:stretch>
        </p:blipFill>
        <p:spPr>
          <a:xfrm>
            <a:off x="6858000" y="8079441"/>
            <a:ext cx="3634428" cy="2368435"/>
          </a:xfrm>
          <a:prstGeom prst="rect">
            <a:avLst/>
          </a:prstGeom>
        </p:spPr>
      </p:pic>
      <p:sp>
        <p:nvSpPr>
          <p:cNvPr id="29" name="Text Box 357"/>
          <p:cNvSpPr txBox="1">
            <a:spLocks noChangeArrowheads="1"/>
          </p:cNvSpPr>
          <p:nvPr/>
        </p:nvSpPr>
        <p:spPr bwMode="auto">
          <a:xfrm>
            <a:off x="1132840" y="10668000"/>
            <a:ext cx="10322560" cy="1193220"/>
          </a:xfrm>
          <a:prstGeom prst="rect">
            <a:avLst/>
          </a:prstGeom>
          <a:noFill/>
          <a:ln w="9525">
            <a:noFill/>
            <a:miter lim="800000"/>
            <a:headEnd/>
            <a:tailEnd/>
          </a:ln>
        </p:spPr>
        <p:txBody>
          <a:bodyPr wrap="square" lIns="0" tIns="42200" rIns="84400" bIns="42200">
            <a:spAutoFit/>
          </a:bodyPr>
          <a:lstStyle/>
          <a:p>
            <a:r>
              <a:rPr lang="en-US" sz="2400" dirty="0" smtClean="0"/>
              <a:t>	To represent these spatial patterns, we utilized a graph representation in computer science called ARG</a:t>
            </a:r>
            <a:r>
              <a:rPr lang="en-US" altLang="zh-CN" sz="2400" dirty="0" smtClean="0"/>
              <a:t>s</a:t>
            </a:r>
            <a:r>
              <a:rPr lang="en-US" sz="2400" dirty="0" smtClean="0"/>
              <a:t> (attributed relational graphs) consisting of labelled nodes connected by labelled edges:</a:t>
            </a:r>
            <a:endParaRPr lang="en-US" sz="2400" dirty="0"/>
          </a:p>
        </p:txBody>
      </p:sp>
      <p:sp>
        <p:nvSpPr>
          <p:cNvPr id="8" name="Oval 7"/>
          <p:cNvSpPr/>
          <p:nvPr/>
        </p:nvSpPr>
        <p:spPr>
          <a:xfrm>
            <a:off x="2895600" y="12199765"/>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Oval 30"/>
          <p:cNvSpPr/>
          <p:nvPr/>
        </p:nvSpPr>
        <p:spPr>
          <a:xfrm>
            <a:off x="3551494" y="12199765"/>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3551494" y="12840171"/>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2895600" y="12840171"/>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flipV="1">
            <a:off x="3048000" y="12504565"/>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03894" y="12504565"/>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2"/>
            <a:endCxn id="33" idx="6"/>
          </p:cNvCxnSpPr>
          <p:nvPr/>
        </p:nvCxnSpPr>
        <p:spPr>
          <a:xfrm flipH="1">
            <a:off x="3200400" y="12992571"/>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2"/>
            <a:endCxn id="8" idx="6"/>
          </p:cNvCxnSpPr>
          <p:nvPr/>
        </p:nvCxnSpPr>
        <p:spPr>
          <a:xfrm flipH="1">
            <a:off x="3200400" y="12352165"/>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1"/>
            <a:endCxn id="8" idx="5"/>
          </p:cNvCxnSpPr>
          <p:nvPr/>
        </p:nvCxnSpPr>
        <p:spPr>
          <a:xfrm flipH="1" flipV="1">
            <a:off x="3155763" y="12459928"/>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028465" y="1273240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Oval 46"/>
          <p:cNvSpPr/>
          <p:nvPr/>
        </p:nvSpPr>
        <p:spPr>
          <a:xfrm>
            <a:off x="5684359" y="12732408"/>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Oval 47"/>
          <p:cNvSpPr/>
          <p:nvPr/>
        </p:nvSpPr>
        <p:spPr>
          <a:xfrm>
            <a:off x="5684359" y="1337281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Oval 48"/>
          <p:cNvSpPr/>
          <p:nvPr/>
        </p:nvSpPr>
        <p:spPr>
          <a:xfrm>
            <a:off x="5028465" y="1337281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0" name="Straight Connector 49"/>
          <p:cNvCxnSpPr/>
          <p:nvPr/>
        </p:nvCxnSpPr>
        <p:spPr>
          <a:xfrm flipV="1">
            <a:off x="5180865" y="13037208"/>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836759" y="13037208"/>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333265" y="13525214"/>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2" idx="6"/>
          </p:cNvCxnSpPr>
          <p:nvPr/>
        </p:nvCxnSpPr>
        <p:spPr>
          <a:xfrm flipH="1">
            <a:off x="5333265" y="12884808"/>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flipH="1" flipV="1">
            <a:off x="5288628" y="12992571"/>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116506" y="12199765"/>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Oval 55"/>
          <p:cNvSpPr/>
          <p:nvPr/>
        </p:nvSpPr>
        <p:spPr>
          <a:xfrm>
            <a:off x="7772400" y="12199765"/>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Oval 56"/>
          <p:cNvSpPr/>
          <p:nvPr/>
        </p:nvSpPr>
        <p:spPr>
          <a:xfrm>
            <a:off x="7772400" y="12840171"/>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Oval 57"/>
          <p:cNvSpPr/>
          <p:nvPr/>
        </p:nvSpPr>
        <p:spPr>
          <a:xfrm>
            <a:off x="7116506" y="12840171"/>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9" name="Straight Connector 58"/>
          <p:cNvCxnSpPr/>
          <p:nvPr/>
        </p:nvCxnSpPr>
        <p:spPr>
          <a:xfrm flipV="1">
            <a:off x="7268906" y="12504565"/>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924800" y="12504565"/>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421306" y="12992571"/>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421306" y="12352165"/>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7376669" y="12459928"/>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7" idx="7"/>
            <a:endCxn id="33" idx="3"/>
          </p:cNvCxnSpPr>
          <p:nvPr/>
        </p:nvCxnSpPr>
        <p:spPr>
          <a:xfrm flipV="1">
            <a:off x="2667000" y="13100334"/>
            <a:ext cx="273237" cy="1526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406837" y="13208352"/>
            <a:ext cx="304800" cy="304800"/>
          </a:xfrm>
          <a:prstGeom prst="ellipse">
            <a:avLst/>
          </a:prstGeom>
          <a:no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1" name="Straight Connector 70"/>
          <p:cNvCxnSpPr>
            <a:stCxn id="46" idx="0"/>
            <a:endCxn id="73" idx="3"/>
          </p:cNvCxnSpPr>
          <p:nvPr/>
        </p:nvCxnSpPr>
        <p:spPr>
          <a:xfrm flipV="1">
            <a:off x="5180865" y="12299763"/>
            <a:ext cx="220184" cy="4326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356412" y="12039600"/>
            <a:ext cx="304800" cy="304800"/>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76" name="Oval 75"/>
          <p:cNvSpPr/>
          <p:nvPr/>
        </p:nvSpPr>
        <p:spPr>
          <a:xfrm>
            <a:off x="8528970" y="12199765"/>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Connector 76"/>
          <p:cNvCxnSpPr>
            <a:stCxn id="76" idx="4"/>
            <a:endCxn id="87" idx="0"/>
          </p:cNvCxnSpPr>
          <p:nvPr/>
        </p:nvCxnSpPr>
        <p:spPr>
          <a:xfrm>
            <a:off x="8681370" y="12504565"/>
            <a:ext cx="0" cy="339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6" idx="2"/>
            <a:endCxn id="56" idx="6"/>
          </p:cNvCxnSpPr>
          <p:nvPr/>
        </p:nvCxnSpPr>
        <p:spPr>
          <a:xfrm flipH="1">
            <a:off x="8077200" y="12352165"/>
            <a:ext cx="45177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528970" y="12843847"/>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 Box 357"/>
          <p:cNvSpPr txBox="1">
            <a:spLocks noChangeArrowheads="1"/>
          </p:cNvSpPr>
          <p:nvPr/>
        </p:nvSpPr>
        <p:spPr bwMode="auto">
          <a:xfrm>
            <a:off x="1155252" y="13955530"/>
            <a:ext cx="10322560" cy="1562552"/>
          </a:xfrm>
          <a:prstGeom prst="rect">
            <a:avLst/>
          </a:prstGeom>
          <a:noFill/>
          <a:ln w="9525">
            <a:noFill/>
            <a:miter lim="800000"/>
            <a:headEnd/>
            <a:tailEnd/>
          </a:ln>
        </p:spPr>
        <p:txBody>
          <a:bodyPr wrap="square" lIns="0" tIns="42200" rIns="84400" bIns="42200">
            <a:spAutoFit/>
          </a:bodyPr>
          <a:lstStyle/>
          <a:p>
            <a:r>
              <a:rPr lang="en-US" sz="2400" dirty="0"/>
              <a:t>a</a:t>
            </a:r>
            <a:r>
              <a:rPr lang="en-US" sz="2400" dirty="0" smtClean="0"/>
              <a:t>nd we build algorithms to compare different ARGs (this is called graph matching/graph alignment) and extract the common pattern (the </a:t>
            </a:r>
            <a:r>
              <a:rPr lang="en-US" sz="2400" b="1" dirty="0" smtClean="0">
                <a:solidFill>
                  <a:schemeClr val="accent6"/>
                </a:solidFill>
              </a:rPr>
              <a:t>orange</a:t>
            </a:r>
            <a:r>
              <a:rPr lang="en-US" sz="2400" dirty="0" smtClean="0"/>
              <a:t> part) while ignore the background noise (the </a:t>
            </a:r>
            <a:r>
              <a:rPr lang="en-US" sz="2400" b="1" dirty="0" smtClean="0">
                <a:solidFill>
                  <a:schemeClr val="accent4"/>
                </a:solidFill>
              </a:rPr>
              <a:t>purple</a:t>
            </a:r>
            <a:r>
              <a:rPr lang="en-US" sz="2400" dirty="0" smtClean="0"/>
              <a:t>, </a:t>
            </a:r>
            <a:r>
              <a:rPr lang="en-US" sz="2400" b="1" dirty="0" smtClean="0"/>
              <a:t>black</a:t>
            </a:r>
            <a:r>
              <a:rPr lang="en-US" sz="2400" dirty="0" smtClean="0"/>
              <a:t>, and </a:t>
            </a:r>
            <a:r>
              <a:rPr lang="en-US" sz="2400" b="1" dirty="0" smtClean="0">
                <a:solidFill>
                  <a:schemeClr val="accent1"/>
                </a:solidFill>
              </a:rPr>
              <a:t>blue</a:t>
            </a:r>
            <a:r>
              <a:rPr lang="en-US" sz="2400" dirty="0" smtClean="0"/>
              <a:t> part) from the ARGs (this is called pattern learning).</a:t>
            </a:r>
            <a:endParaRPr lang="en-US" sz="2400" dirty="0"/>
          </a:p>
        </p:txBody>
      </p:sp>
      <p:sp>
        <p:nvSpPr>
          <p:cNvPr id="94" name="Text Box 357"/>
          <p:cNvSpPr txBox="1">
            <a:spLocks noChangeArrowheads="1"/>
          </p:cNvSpPr>
          <p:nvPr/>
        </p:nvSpPr>
        <p:spPr bwMode="auto">
          <a:xfrm>
            <a:off x="1132840" y="15695426"/>
            <a:ext cx="10322560" cy="1931884"/>
          </a:xfrm>
          <a:prstGeom prst="rect">
            <a:avLst/>
          </a:prstGeom>
          <a:noFill/>
          <a:ln w="9525">
            <a:noFill/>
            <a:miter lim="800000"/>
            <a:headEnd/>
            <a:tailEnd/>
          </a:ln>
        </p:spPr>
        <p:txBody>
          <a:bodyPr wrap="square" lIns="0" tIns="42200" rIns="84400" bIns="42200">
            <a:spAutoFit/>
          </a:bodyPr>
          <a:lstStyle/>
          <a:p>
            <a:r>
              <a:rPr lang="en-US" sz="2400" dirty="0" smtClean="0"/>
              <a:t>	One important application of such algorithms would be modeling proteins in their 3D structures</a:t>
            </a:r>
            <a:r>
              <a:rPr lang="en-US" sz="2400" dirty="0"/>
              <a:t>. Proteins are macromolecules responsible for nearly every task of cellular life</a:t>
            </a:r>
            <a:r>
              <a:rPr lang="en-US" sz="2400" dirty="0" smtClean="0"/>
              <a:t>. They are first generated by DNA (the poster background!) as a linear sequence of amino acids and then folded as a 3D structure in order to function:</a:t>
            </a:r>
            <a:endParaRPr lang="en-US" sz="2400" dirty="0"/>
          </a:p>
        </p:txBody>
      </p:sp>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500" y="17816792"/>
            <a:ext cx="8913240" cy="3343074"/>
          </a:xfrm>
          <a:prstGeom prst="rect">
            <a:avLst/>
          </a:prstGeom>
        </p:spPr>
      </p:pic>
      <p:sp>
        <p:nvSpPr>
          <p:cNvPr id="96" name="Text Box 357"/>
          <p:cNvSpPr txBox="1">
            <a:spLocks noChangeArrowheads="1"/>
          </p:cNvSpPr>
          <p:nvPr/>
        </p:nvSpPr>
        <p:spPr bwMode="auto">
          <a:xfrm>
            <a:off x="1132840" y="21482465"/>
            <a:ext cx="10322560" cy="1931884"/>
          </a:xfrm>
          <a:prstGeom prst="rect">
            <a:avLst/>
          </a:prstGeom>
          <a:noFill/>
          <a:ln w="9525">
            <a:noFill/>
            <a:miter lim="800000"/>
            <a:headEnd/>
            <a:tailEnd/>
          </a:ln>
        </p:spPr>
        <p:txBody>
          <a:bodyPr wrap="square" lIns="0" tIns="42200" rIns="84400" bIns="42200">
            <a:spAutoFit/>
          </a:bodyPr>
          <a:lstStyle/>
          <a:p>
            <a:r>
              <a:rPr lang="en-US" sz="2400" dirty="0" smtClean="0"/>
              <a:t>	Conventional computational methods model proteins in their unfolded sequence form, and ignore the 3D nature of proteins. By modeling protein in their 3D structure and taking advantage of the available 3D structure data, our algorithms have the potential to discover new structure patterns in proteins that are impossible to discover in their linear structure.</a:t>
            </a:r>
            <a:endParaRPr lang="en-US" sz="2400" dirty="0"/>
          </a:p>
        </p:txBody>
      </p:sp>
      <p:sp>
        <p:nvSpPr>
          <p:cNvPr id="97" name="Text Box 357"/>
          <p:cNvSpPr txBox="1">
            <a:spLocks noChangeArrowheads="1"/>
          </p:cNvSpPr>
          <p:nvPr/>
        </p:nvSpPr>
        <p:spPr bwMode="auto">
          <a:xfrm>
            <a:off x="1132840" y="23589857"/>
            <a:ext cx="10322560" cy="1562552"/>
          </a:xfrm>
          <a:prstGeom prst="rect">
            <a:avLst/>
          </a:prstGeom>
          <a:noFill/>
          <a:ln w="9525">
            <a:noFill/>
            <a:miter lim="800000"/>
            <a:headEnd/>
            <a:tailEnd/>
          </a:ln>
        </p:spPr>
        <p:txBody>
          <a:bodyPr wrap="square" lIns="0" tIns="42200" rIns="84400" bIns="42200">
            <a:spAutoFit/>
          </a:bodyPr>
          <a:lstStyle/>
          <a:p>
            <a:r>
              <a:rPr lang="en-US" sz="2400" dirty="0" smtClean="0"/>
              <a:t>	In the following sections, we will introduce the methods we used and improvements we made to perform 1) </a:t>
            </a:r>
            <a:r>
              <a:rPr lang="en-US" sz="2400" b="1" dirty="0" smtClean="0"/>
              <a:t>graph matching</a:t>
            </a:r>
            <a:r>
              <a:rPr lang="en-US" sz="2400" dirty="0" smtClean="0"/>
              <a:t>, 2) </a:t>
            </a:r>
            <a:r>
              <a:rPr lang="en-US" sz="2400" b="1" dirty="0" smtClean="0"/>
              <a:t>pattern learning </a:t>
            </a:r>
            <a:r>
              <a:rPr lang="en-US" sz="2400" dirty="0" smtClean="0"/>
              <a:t>and 3) </a:t>
            </a:r>
            <a:r>
              <a:rPr lang="en-US" sz="2400" b="1" dirty="0" smtClean="0"/>
              <a:t>protein modeling</a:t>
            </a:r>
            <a:r>
              <a:rPr lang="en-US" sz="2400" dirty="0" smtClean="0"/>
              <a:t>, and discuss 4) the </a:t>
            </a:r>
            <a:r>
              <a:rPr lang="en-US" sz="2400" b="1" dirty="0" smtClean="0"/>
              <a:t>future directions </a:t>
            </a:r>
            <a:r>
              <a:rPr lang="en-US" sz="2400" dirty="0" smtClean="0"/>
              <a:t>of the project.</a:t>
            </a:r>
            <a:endParaRPr lang="en-US" sz="2400" dirty="0"/>
          </a:p>
        </p:txBody>
      </p:sp>
      <mc:AlternateContent xmlns:mc="http://schemas.openxmlformats.org/markup-compatibility/2006">
        <mc:Choice xmlns:a14="http://schemas.microsoft.com/office/drawing/2010/main" Requires="a14">
          <p:sp>
            <p:nvSpPr>
              <p:cNvPr id="98" name="Text Box 357"/>
              <p:cNvSpPr txBox="1">
                <a:spLocks noChangeArrowheads="1"/>
              </p:cNvSpPr>
              <p:nvPr/>
            </p:nvSpPr>
            <p:spPr bwMode="auto">
              <a:xfrm>
                <a:off x="12394082" y="5618036"/>
                <a:ext cx="11464924" cy="4615823"/>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To</a:t>
                </a:r>
                <a:r>
                  <a:rPr lang="zh-CN" altLang="en-US" sz="2400" dirty="0" smtClean="0"/>
                  <a:t> </a:t>
                </a:r>
                <a:r>
                  <a:rPr lang="en-US" altLang="zh-CN" sz="2400" dirty="0"/>
                  <a:t>extract</a:t>
                </a:r>
                <a:r>
                  <a:rPr lang="zh-CN" altLang="en-US" sz="2400" dirty="0"/>
                  <a:t> </a:t>
                </a:r>
                <a:r>
                  <a:rPr lang="en-US" altLang="zh-CN" sz="2400" dirty="0"/>
                  <a:t>the</a:t>
                </a:r>
                <a:r>
                  <a:rPr lang="zh-CN" altLang="en-US" sz="2400" dirty="0"/>
                  <a:t> </a:t>
                </a:r>
                <a:r>
                  <a:rPr lang="en-US" altLang="zh-CN" sz="2400" dirty="0"/>
                  <a:t>common</a:t>
                </a:r>
                <a:r>
                  <a:rPr lang="zh-CN" altLang="en-US" sz="2400" dirty="0"/>
                  <a:t> </a:t>
                </a:r>
                <a:r>
                  <a:rPr lang="en-US" altLang="zh-CN" sz="2400" dirty="0"/>
                  <a:t>pattern</a:t>
                </a:r>
                <a:r>
                  <a:rPr lang="zh-CN" altLang="en-US" sz="2400" dirty="0"/>
                  <a:t> </a:t>
                </a:r>
                <a:r>
                  <a:rPr lang="en-US" altLang="zh-CN" sz="2400" dirty="0"/>
                  <a:t>from</a:t>
                </a:r>
                <a:r>
                  <a:rPr lang="zh-CN" altLang="en-US" sz="2400" dirty="0"/>
                  <a:t> </a:t>
                </a:r>
                <a:r>
                  <a:rPr lang="en-US" altLang="zh-CN" sz="2400" dirty="0"/>
                  <a:t>a</a:t>
                </a:r>
                <a:r>
                  <a:rPr lang="zh-CN" altLang="en-US" sz="2400" dirty="0"/>
                  <a:t> </a:t>
                </a:r>
                <a:r>
                  <a:rPr lang="en-US" altLang="zh-CN" sz="2400" dirty="0"/>
                  <a:t>set</a:t>
                </a:r>
                <a:r>
                  <a:rPr lang="zh-CN" altLang="en-US" sz="2400" dirty="0"/>
                  <a:t> </a:t>
                </a:r>
                <a:r>
                  <a:rPr lang="en-US" altLang="zh-CN" sz="2400" dirty="0"/>
                  <a:t>graphs,</a:t>
                </a:r>
                <a:r>
                  <a:rPr lang="zh-CN" altLang="en-US" sz="2400" dirty="0"/>
                  <a:t> </a:t>
                </a:r>
                <a:r>
                  <a:rPr lang="en-US" altLang="zh-CN" sz="2400" dirty="0"/>
                  <a:t>we</a:t>
                </a:r>
                <a:r>
                  <a:rPr lang="zh-CN" altLang="en-US" sz="2400" dirty="0"/>
                  <a:t> </a:t>
                </a:r>
                <a:r>
                  <a:rPr lang="en-US" altLang="zh-CN" sz="2400" dirty="0"/>
                  <a:t>will</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first</a:t>
                </a:r>
                <a:r>
                  <a:rPr lang="zh-CN" altLang="en-US" sz="2400" dirty="0"/>
                  <a:t> </a:t>
                </a:r>
                <a:r>
                  <a:rPr lang="en-US" altLang="zh-CN" sz="2400" dirty="0"/>
                  <a:t>compare</a:t>
                </a:r>
                <a:r>
                  <a:rPr lang="zh-CN" altLang="en-US" sz="2400" dirty="0"/>
                  <a:t> </a:t>
                </a:r>
                <a:r>
                  <a:rPr lang="en-US" altLang="zh-CN" sz="2400" dirty="0"/>
                  <a:t>two</a:t>
                </a:r>
                <a:r>
                  <a:rPr lang="zh-CN" altLang="en-US" sz="2400" dirty="0"/>
                  <a:t> </a:t>
                </a:r>
                <a:r>
                  <a:rPr lang="en-US" altLang="zh-CN" sz="2400" dirty="0"/>
                  <a:t>graphs</a:t>
                </a:r>
                <a:r>
                  <a:rPr lang="zh-CN" altLang="en-US" sz="2400" dirty="0"/>
                  <a:t> </a:t>
                </a:r>
                <a:r>
                  <a:rPr lang="en-US" altLang="zh-CN" sz="2400" dirty="0"/>
                  <a:t>and</a:t>
                </a:r>
                <a:r>
                  <a:rPr lang="zh-CN" altLang="en-US" sz="2400" dirty="0"/>
                  <a:t> </a:t>
                </a:r>
                <a:r>
                  <a:rPr lang="en-US" altLang="zh-CN" sz="2400" dirty="0" smtClean="0"/>
                  <a:t>match the nodes to each other.</a:t>
                </a:r>
                <a:r>
                  <a:rPr lang="zh-CN" altLang="en-US" sz="2400" dirty="0" smtClean="0"/>
                  <a:t> </a:t>
                </a:r>
                <a:r>
                  <a:rPr lang="en-US" altLang="zh-CN" sz="2400" dirty="0" smtClean="0"/>
                  <a:t>We</a:t>
                </a:r>
                <a:r>
                  <a:rPr lang="zh-CN" altLang="en-US" sz="2400" dirty="0" smtClean="0"/>
                  <a:t> </a:t>
                </a:r>
                <a:r>
                  <a:rPr lang="en-US" altLang="zh-CN" sz="2400" dirty="0" smtClean="0"/>
                  <a:t>utilized</a:t>
                </a:r>
                <a:r>
                  <a:rPr lang="zh-CN" altLang="en-US" sz="2400" dirty="0" smtClean="0"/>
                  <a:t> </a:t>
                </a:r>
                <a:r>
                  <a:rPr lang="en-US" altLang="zh-CN" sz="2400" dirty="0" smtClean="0"/>
                  <a:t>a</a:t>
                </a:r>
                <a:r>
                  <a:rPr lang="zh-CN" altLang="en-US" sz="2400" dirty="0" smtClean="0"/>
                  <a:t> </a:t>
                </a:r>
                <a:r>
                  <a:rPr lang="en-US" altLang="zh-CN" sz="2400" dirty="0" smtClean="0"/>
                  <a:t>graduated</a:t>
                </a:r>
                <a:r>
                  <a:rPr lang="zh-CN" altLang="en-US" sz="2400" dirty="0" smtClean="0"/>
                  <a:t> </a:t>
                </a:r>
                <a:r>
                  <a:rPr lang="en-US" altLang="zh-CN" sz="2400" dirty="0" smtClean="0"/>
                  <a:t>assigned</a:t>
                </a:r>
                <a:r>
                  <a:rPr lang="zh-CN" altLang="en-US" sz="2400" dirty="0" smtClean="0"/>
                  <a:t> </a:t>
                </a:r>
                <a:r>
                  <a:rPr lang="en-US" altLang="zh-CN" sz="2400" dirty="0" smtClean="0"/>
                  <a:t>approach</a:t>
                </a:r>
                <a:r>
                  <a:rPr lang="zh-CN" altLang="en-US" sz="2400" dirty="0" smtClean="0"/>
                  <a:t> </a:t>
                </a:r>
                <a:r>
                  <a:rPr lang="en-US" altLang="zh-CN" sz="2400" dirty="0" smtClean="0"/>
                  <a:t>(Gold</a:t>
                </a:r>
                <a:r>
                  <a:rPr lang="zh-CN" altLang="en-US" sz="2400" dirty="0" smtClean="0"/>
                  <a:t> </a:t>
                </a:r>
                <a:r>
                  <a:rPr lang="en-US" altLang="zh-CN" sz="2400" dirty="0" smtClean="0"/>
                  <a:t>and</a:t>
                </a:r>
                <a:r>
                  <a:rPr lang="zh-CN" altLang="en-US" sz="2400" dirty="0" smtClean="0"/>
                  <a:t> </a:t>
                </a:r>
                <a:r>
                  <a:rPr lang="en-US" sz="2400" dirty="0" smtClean="0"/>
                  <a:t>Rangarajan</a:t>
                </a:r>
                <a:r>
                  <a:rPr lang="en-US" altLang="zh-CN" sz="2400" dirty="0" smtClean="0"/>
                  <a:t>,</a:t>
                </a:r>
                <a:r>
                  <a:rPr lang="zh-CN" altLang="en-US" sz="2400" dirty="0" smtClean="0"/>
                  <a:t> </a:t>
                </a:r>
                <a:r>
                  <a:rPr lang="en-US" altLang="zh-CN" sz="2400" dirty="0" smtClean="0"/>
                  <a:t>1996)</a:t>
                </a:r>
                <a:r>
                  <a:rPr lang="zh-CN" altLang="en-US" sz="2400" dirty="0" smtClean="0"/>
                  <a:t> </a:t>
                </a:r>
                <a:r>
                  <a:rPr lang="en-US" altLang="zh-CN" sz="2400" dirty="0" smtClean="0"/>
                  <a:t>to</a:t>
                </a:r>
                <a:r>
                  <a:rPr lang="zh-CN" altLang="en-US" sz="2400" dirty="0" smtClean="0"/>
                  <a:t> </a:t>
                </a:r>
                <a:r>
                  <a:rPr lang="en-US" altLang="zh-CN" sz="2400" dirty="0" smtClean="0"/>
                  <a:t>solve</a:t>
                </a:r>
                <a:r>
                  <a:rPr lang="zh-CN" altLang="en-US" sz="2400" dirty="0" smtClean="0"/>
                  <a:t> </a:t>
                </a:r>
                <a:r>
                  <a:rPr lang="en-US" altLang="zh-CN" sz="2400" dirty="0" smtClean="0"/>
                  <a:t>this</a:t>
                </a:r>
                <a:r>
                  <a:rPr lang="zh-CN" altLang="en-US" sz="2400" dirty="0" smtClean="0"/>
                  <a:t> </a:t>
                </a:r>
                <a:r>
                  <a:rPr lang="en-US" altLang="zh-CN" sz="2400" dirty="0" smtClean="0"/>
                  <a:t>problem.</a:t>
                </a:r>
              </a:p>
              <a:p>
                <a:pPr>
                  <a:spcBef>
                    <a:spcPts val="600"/>
                  </a:spcBef>
                  <a:spcAft>
                    <a:spcPts val="600"/>
                  </a:spcAft>
                </a:pPr>
                <a:r>
                  <a:rPr lang="en-US" sz="2400" dirty="0"/>
                  <a:t>	</a:t>
                </a:r>
                <a:r>
                  <a:rPr lang="en-US" altLang="zh-CN" sz="2400" dirty="0"/>
                  <a:t> We</a:t>
                </a:r>
                <a:r>
                  <a:rPr lang="zh-CN" altLang="en-US" sz="2400" dirty="0"/>
                  <a:t> </a:t>
                </a:r>
                <a:r>
                  <a:rPr lang="en-US" altLang="zh-CN" sz="2400" dirty="0"/>
                  <a:t>first</a:t>
                </a:r>
                <a:r>
                  <a:rPr lang="zh-CN" altLang="en-US" sz="2400" dirty="0"/>
                  <a:t> </a:t>
                </a:r>
                <a:r>
                  <a:rPr lang="en-US" altLang="zh-CN" sz="2400" dirty="0"/>
                  <a:t>initialize</a:t>
                </a:r>
                <a:r>
                  <a:rPr lang="zh-CN" altLang="en-US" sz="2400" dirty="0"/>
                  <a:t> </a:t>
                </a:r>
                <a:r>
                  <a:rPr lang="en-US" altLang="zh-CN" sz="2400" dirty="0"/>
                  <a:t>a</a:t>
                </a:r>
                <a:r>
                  <a:rPr lang="zh-CN" altLang="en-US" sz="2400" dirty="0"/>
                  <a:t> </a:t>
                </a:r>
                <a:r>
                  <a:rPr lang="en-US" altLang="zh-CN" sz="2400" dirty="0"/>
                  <a:t>random</a:t>
                </a:r>
                <a:r>
                  <a:rPr lang="zh-CN" altLang="en-US" sz="2400" dirty="0"/>
                  <a:t> </a:t>
                </a:r>
                <a:r>
                  <a:rPr lang="en-US" altLang="zh-CN" sz="2400" dirty="0"/>
                  <a:t>match</a:t>
                </a:r>
                <a:r>
                  <a:rPr lang="zh-CN" altLang="en-US" sz="2400" dirty="0"/>
                  <a:t> </a:t>
                </a:r>
                <a:r>
                  <a:rPr lang="en-US" altLang="zh-CN" sz="2400" dirty="0"/>
                  <a:t>matrix</a:t>
                </a:r>
                <a:r>
                  <a:rPr lang="zh-CN" altLang="en-US" sz="2400" dirty="0"/>
                  <a:t> </a:t>
                </a:r>
                <a14:m>
                  <m:oMath xmlns:m="http://schemas.openxmlformats.org/officeDocument/2006/math">
                    <m:r>
                      <a:rPr lang="en-US" altLang="zh-CN" sz="2400" i="1">
                        <a:latin typeface="Cambria Math" charset="0"/>
                      </a:rPr>
                      <m:t>𝑀</m:t>
                    </m:r>
                  </m:oMath>
                </a14:m>
                <a:r>
                  <a:rPr lang="zh-CN" altLang="en-US" sz="2400" dirty="0"/>
                  <a:t> </a:t>
                </a:r>
                <a:r>
                  <a:rPr lang="en-US" altLang="zh-CN" sz="2400" dirty="0"/>
                  <a:t>where</a:t>
                </a:r>
                <a:r>
                  <a:rPr lang="zh-CN" altLang="en-US" sz="2400" dirty="0"/>
                  <a:t> </a:t>
                </a:r>
                <a14:m>
                  <m:oMath xmlns:m="http://schemas.openxmlformats.org/officeDocument/2006/math">
                    <m:sSub>
                      <m:sSubPr>
                        <m:ctrlPr>
                          <a:rPr lang="en-US" altLang="zh-CN" sz="2400" i="1">
                            <a:latin typeface="Cambria Math" charset="0"/>
                          </a:rPr>
                        </m:ctrlPr>
                      </m:sSubPr>
                      <m:e>
                        <m:r>
                          <a:rPr lang="en-US" altLang="zh-CN" sz="2400" i="1">
                            <a:latin typeface="Cambria Math" charset="0"/>
                          </a:rPr>
                          <m:t>𝑀</m:t>
                        </m:r>
                      </m:e>
                      <m:sub>
                        <m:r>
                          <a:rPr lang="en-US" altLang="zh-CN" sz="2400" i="1">
                            <a:latin typeface="Cambria Math" charset="0"/>
                          </a:rPr>
                          <m:t>𝑎𝑖</m:t>
                        </m:r>
                      </m:sub>
                    </m:sSub>
                  </m:oMath>
                </a14:m>
                <a:r>
                  <a:rPr lang="zh-CN" altLang="en-US" sz="2400" dirty="0"/>
                  <a:t> </a:t>
                </a:r>
                <a:r>
                  <a:rPr lang="en-US" altLang="zh-CN" sz="2400" dirty="0"/>
                  <a:t>denotes</a:t>
                </a:r>
                <a:r>
                  <a:rPr lang="zh-CN" altLang="en-US" sz="2400" dirty="0"/>
                  <a:t> </a:t>
                </a:r>
                <a:r>
                  <a:rPr lang="en-US" altLang="zh-CN" sz="2400" dirty="0"/>
                  <a:t>the</a:t>
                </a:r>
                <a:r>
                  <a:rPr lang="zh-CN" altLang="en-US" sz="2400" dirty="0"/>
                  <a:t> </a:t>
                </a:r>
                <a:r>
                  <a:rPr lang="en-US" altLang="zh-CN" sz="2400" dirty="0"/>
                  <a:t>probability</a:t>
                </a:r>
                <a:r>
                  <a:rPr lang="zh-CN" altLang="en-US" sz="2400" dirty="0"/>
                  <a:t> </a:t>
                </a:r>
                <a:r>
                  <a:rPr lang="en-US" altLang="zh-CN" sz="2400" dirty="0"/>
                  <a:t>of</a:t>
                </a:r>
                <a:r>
                  <a:rPr lang="zh-CN" altLang="en-US" sz="2400" dirty="0"/>
                  <a:t> </a:t>
                </a:r>
                <a:r>
                  <a:rPr lang="en-US" altLang="zh-CN" sz="2400" dirty="0"/>
                  <a:t>node</a:t>
                </a:r>
                <a:r>
                  <a:rPr lang="zh-CN" altLang="en-US" sz="2400" dirty="0"/>
                  <a:t> </a:t>
                </a:r>
                <a14:m>
                  <m:oMath xmlns:m="http://schemas.openxmlformats.org/officeDocument/2006/math">
                    <m:r>
                      <a:rPr lang="en-US" altLang="zh-CN" sz="2400" i="1">
                        <a:latin typeface="Cambria Math" charset="0"/>
                      </a:rPr>
                      <m:t>𝑎</m:t>
                    </m:r>
                  </m:oMath>
                </a14:m>
                <a:r>
                  <a:rPr lang="zh-CN" altLang="en-US" sz="2400" dirty="0"/>
                  <a:t> </a:t>
                </a:r>
                <a:r>
                  <a:rPr lang="en-US" altLang="zh-CN" sz="2400" dirty="0"/>
                  <a:t>in</a:t>
                </a:r>
                <a:r>
                  <a:rPr lang="zh-CN" altLang="en-US" sz="2400" dirty="0"/>
                  <a:t> </a:t>
                </a:r>
                <a:r>
                  <a:rPr lang="en-US" altLang="zh-CN" sz="2400" dirty="0"/>
                  <a:t>one</a:t>
                </a:r>
                <a:r>
                  <a:rPr lang="zh-CN" altLang="en-US" sz="2400" dirty="0"/>
                  <a:t> </a:t>
                </a:r>
                <a:r>
                  <a:rPr lang="en-US" altLang="zh-CN" sz="2400" dirty="0"/>
                  <a:t>ARG,</a:t>
                </a:r>
                <a:r>
                  <a:rPr lang="zh-CN" altLang="en-US" sz="2400" dirty="0"/>
                  <a:t> </a:t>
                </a:r>
                <a14:m>
                  <m:oMath xmlns:m="http://schemas.openxmlformats.org/officeDocument/2006/math">
                    <m:r>
                      <a:rPr lang="en-US" altLang="zh-CN" sz="2400" i="1">
                        <a:latin typeface="Cambria Math" charset="0"/>
                      </a:rPr>
                      <m:t>𝐺</m:t>
                    </m:r>
                  </m:oMath>
                </a14:m>
                <a:r>
                  <a:rPr lang="en-US" altLang="zh-CN" sz="2400" dirty="0"/>
                  <a:t>,</a:t>
                </a:r>
                <a:r>
                  <a:rPr lang="zh-CN" altLang="en-US" sz="2400" dirty="0"/>
                  <a:t> </a:t>
                </a:r>
                <a:r>
                  <a:rPr lang="en-US" altLang="zh-CN" sz="2400" dirty="0"/>
                  <a:t>match</a:t>
                </a:r>
                <a:r>
                  <a:rPr lang="zh-CN" altLang="en-US" sz="2400" dirty="0"/>
                  <a:t> </a:t>
                </a:r>
                <a:r>
                  <a:rPr lang="en-US" altLang="zh-CN" sz="2400" dirty="0"/>
                  <a:t>to</a:t>
                </a:r>
                <a:r>
                  <a:rPr lang="zh-CN" altLang="en-US" sz="2400" dirty="0"/>
                  <a:t> </a:t>
                </a:r>
                <a:r>
                  <a:rPr lang="en-US" altLang="zh-CN" sz="2400" dirty="0"/>
                  <a:t>node</a:t>
                </a:r>
                <a:r>
                  <a:rPr lang="zh-CN" altLang="en-US" sz="2400" dirty="0"/>
                  <a:t> </a:t>
                </a:r>
                <a14:m>
                  <m:oMath xmlns:m="http://schemas.openxmlformats.org/officeDocument/2006/math">
                    <m:r>
                      <a:rPr lang="en-US" altLang="zh-CN" sz="2400" i="1">
                        <a:latin typeface="Cambria Math" charset="0"/>
                      </a:rPr>
                      <m:t>𝑖</m:t>
                    </m:r>
                  </m:oMath>
                </a14:m>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other</a:t>
                </a:r>
                <a:r>
                  <a:rPr lang="zh-CN" altLang="en-US" sz="2400" dirty="0"/>
                  <a:t> </a:t>
                </a:r>
                <a:r>
                  <a:rPr lang="en-US" altLang="zh-CN" sz="2400" dirty="0"/>
                  <a:t>ARG,</a:t>
                </a:r>
                <a:r>
                  <a:rPr lang="zh-CN" altLang="en-US" sz="2400" dirty="0"/>
                  <a:t> </a:t>
                </a:r>
                <a14:m>
                  <m:oMath xmlns:m="http://schemas.openxmlformats.org/officeDocument/2006/math">
                    <m:sSup>
                      <m:sSupPr>
                        <m:ctrlPr>
                          <a:rPr lang="en-US" altLang="zh-CN" sz="2400" i="1">
                            <a:latin typeface="Cambria Math" charset="0"/>
                          </a:rPr>
                        </m:ctrlPr>
                      </m:sSupPr>
                      <m:e>
                        <m:r>
                          <a:rPr lang="en-US" altLang="zh-CN" sz="2400" i="1">
                            <a:latin typeface="Cambria Math" charset="0"/>
                          </a:rPr>
                          <m:t>𝐺</m:t>
                        </m:r>
                      </m:e>
                      <m:sup>
                        <m:r>
                          <a:rPr lang="en-US" altLang="zh-CN" sz="2400" i="1">
                            <a:latin typeface="Cambria Math" charset="0"/>
                          </a:rPr>
                          <m:t>′</m:t>
                        </m:r>
                      </m:sup>
                    </m:sSup>
                  </m:oMath>
                </a14:m>
                <a:r>
                  <a:rPr lang="en-US" altLang="zh-CN" sz="2400" dirty="0"/>
                  <a:t>.</a:t>
                </a:r>
                <a:r>
                  <a:rPr lang="zh-CN" altLang="en-US" sz="2400" dirty="0" smtClean="0"/>
                  <a:t> </a:t>
                </a:r>
                <a:r>
                  <a:rPr lang="en-US" altLang="zh-CN" sz="2400" dirty="0" smtClean="0"/>
                  <a:t>Then,</a:t>
                </a:r>
                <a:r>
                  <a:rPr lang="zh-CN" altLang="en-US" sz="2400" dirty="0" smtClean="0"/>
                  <a:t> </a:t>
                </a:r>
                <a:r>
                  <a:rPr lang="en-US" altLang="zh-CN" sz="2400" dirty="0" smtClean="0"/>
                  <a:t>we</a:t>
                </a:r>
                <a:r>
                  <a:rPr lang="zh-CN" altLang="en-US" sz="2400" dirty="0" smtClean="0"/>
                  <a:t> </a:t>
                </a:r>
                <a:r>
                  <a:rPr lang="en-US" altLang="zh-CN" sz="2400" dirty="0" smtClean="0"/>
                  <a:t>gradually</a:t>
                </a:r>
                <a:r>
                  <a:rPr lang="zh-CN" altLang="en-US" sz="2400" dirty="0" smtClean="0"/>
                  <a:t> </a:t>
                </a:r>
                <a:r>
                  <a:rPr lang="en-US" altLang="zh-CN" sz="2400" dirty="0" smtClean="0"/>
                  <a:t>update</a:t>
                </a:r>
                <a:r>
                  <a:rPr lang="zh-CN" altLang="en-US" sz="2400" dirty="0" smtClean="0"/>
                  <a:t> </a:t>
                </a:r>
                <a:r>
                  <a:rPr lang="en-US" altLang="zh-CN" sz="2400" dirty="0" smtClean="0"/>
                  <a:t>the</a:t>
                </a:r>
                <a:r>
                  <a:rPr lang="zh-CN" altLang="en-US" sz="2400" dirty="0" smtClean="0"/>
                  <a:t> </a:t>
                </a:r>
                <a:r>
                  <a:rPr lang="en-US" altLang="zh-CN" sz="2400" dirty="0" smtClean="0"/>
                  <a:t>match</a:t>
                </a:r>
                <a:r>
                  <a:rPr lang="zh-CN" altLang="en-US" sz="2400" dirty="0" smtClean="0"/>
                  <a:t> </a:t>
                </a:r>
                <a:r>
                  <a:rPr lang="en-US" altLang="zh-CN" sz="2400" dirty="0" smtClean="0"/>
                  <a:t>matrix</a:t>
                </a:r>
                <a:r>
                  <a:rPr lang="zh-CN" altLang="en-US" sz="2400" dirty="0" smtClean="0"/>
                  <a:t> </a:t>
                </a:r>
                <a14:m>
                  <m:oMath xmlns:m="http://schemas.openxmlformats.org/officeDocument/2006/math">
                    <m:r>
                      <a:rPr lang="en-US" altLang="zh-CN" sz="2400" i="1">
                        <a:latin typeface="Cambria Math" charset="0"/>
                      </a:rPr>
                      <m:t>𝑀</m:t>
                    </m:r>
                  </m:oMath>
                </a14:m>
                <a:r>
                  <a:rPr lang="zh-CN" altLang="en-US" sz="2400" dirty="0" smtClean="0"/>
                  <a:t> </a:t>
                </a:r>
                <a:r>
                  <a:rPr lang="en-US" altLang="zh-CN" sz="2400" dirty="0" smtClean="0"/>
                  <a:t>so</a:t>
                </a:r>
                <a:r>
                  <a:rPr lang="zh-CN" altLang="en-US" sz="2400" dirty="0" smtClean="0"/>
                  <a:t> </a:t>
                </a:r>
                <a:r>
                  <a:rPr lang="en-US" altLang="zh-CN" sz="2400" dirty="0" smtClean="0"/>
                  <a:t>it</a:t>
                </a:r>
                <a:r>
                  <a:rPr lang="zh-CN" altLang="en-US" sz="2400" dirty="0" smtClean="0"/>
                  <a:t> </a:t>
                </a:r>
                <a:r>
                  <a:rPr lang="en-US" altLang="zh-CN" sz="2400" dirty="0" smtClean="0"/>
                  <a:t>minimize</a:t>
                </a:r>
                <a:r>
                  <a:rPr lang="zh-CN" altLang="en-US" sz="2400" dirty="0" smtClean="0"/>
                  <a:t> </a:t>
                </a:r>
                <a:r>
                  <a:rPr lang="en-US" altLang="zh-CN" sz="2400" dirty="0" smtClean="0"/>
                  <a:t>the</a:t>
                </a:r>
                <a:r>
                  <a:rPr lang="zh-CN" altLang="en-US" sz="2400" dirty="0" smtClean="0"/>
                  <a:t> </a:t>
                </a:r>
                <a:r>
                  <a:rPr lang="en-US" altLang="zh-CN" sz="2400" dirty="0"/>
                  <a:t>e</a:t>
                </a:r>
                <a:r>
                  <a:rPr lang="en-US" altLang="zh-CN" sz="2400" dirty="0" smtClean="0"/>
                  <a:t>nergy</a:t>
                </a:r>
                <a:r>
                  <a:rPr lang="zh-CN" altLang="en-US" sz="2400" dirty="0" smtClean="0"/>
                  <a:t> </a:t>
                </a:r>
                <a:r>
                  <a:rPr lang="en-US" altLang="zh-CN" sz="2400" dirty="0" smtClean="0"/>
                  <a:t>function:</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i="1">
                          <a:latin typeface="Cambria Math" charset="0"/>
                        </a:rPr>
                        <m:t>𝐸</m:t>
                      </m:r>
                      <m:d>
                        <m:dPr>
                          <m:ctrlPr>
                            <a:rPr lang="en-US" sz="2000" i="1">
                              <a:latin typeface="Cambria Math" charset="0"/>
                            </a:rPr>
                          </m:ctrlPr>
                        </m:dPr>
                        <m:e>
                          <m:r>
                            <a:rPr lang="en-US" sz="2000" i="1">
                              <a:latin typeface="Cambria Math" charset="0"/>
                            </a:rPr>
                            <m:t>𝐺</m:t>
                          </m:r>
                          <m:r>
                            <a:rPr lang="en-US" sz="2000" i="1">
                              <a:latin typeface="Cambria Math" charset="0"/>
                            </a:rPr>
                            <m:t>,</m:t>
                          </m:r>
                          <m:sSup>
                            <m:sSupPr>
                              <m:ctrlPr>
                                <a:rPr lang="en-US" sz="2000" i="1">
                                  <a:latin typeface="Cambria Math" charset="0"/>
                                </a:rPr>
                              </m:ctrlPr>
                            </m:sSupPr>
                            <m:e>
                              <m:r>
                                <a:rPr lang="en-US" sz="2000" i="1">
                                  <a:latin typeface="Cambria Math" charset="0"/>
                                </a:rPr>
                                <m:t>𝐺</m:t>
                              </m:r>
                            </m:e>
                            <m:sup>
                              <m:r>
                                <a:rPr lang="en-US" sz="2000" i="1">
                                  <a:latin typeface="Cambria Math" charset="0"/>
                                </a:rPr>
                                <m:t>′</m:t>
                              </m:r>
                            </m:sup>
                          </m:sSup>
                          <m:r>
                            <a:rPr lang="en-US" sz="2000" i="1">
                              <a:latin typeface="Cambria Math" charset="0"/>
                            </a:rPr>
                            <m:t>,</m:t>
                          </m:r>
                          <m:r>
                            <a:rPr lang="en-US" sz="2000" i="1">
                              <a:latin typeface="Cambria Math" charset="0"/>
                            </a:rPr>
                            <m:t>𝑀</m:t>
                          </m:r>
                        </m:e>
                      </m:d>
                      <m:r>
                        <a:rPr lang="en-US" sz="2000" i="1">
                          <a:latin typeface="Cambria Math" charset="0"/>
                        </a:rPr>
                        <m:t>=−</m:t>
                      </m:r>
                      <m:f>
                        <m:fPr>
                          <m:ctrlPr>
                            <a:rPr lang="en-US" sz="2000" i="1">
                              <a:latin typeface="Cambria Math" charset="0"/>
                            </a:rPr>
                          </m:ctrlPr>
                        </m:fPr>
                        <m:num>
                          <m:r>
                            <a:rPr lang="en-US" sz="2000" i="1">
                              <a:latin typeface="Cambria Math" charset="0"/>
                            </a:rPr>
                            <m:t>1</m:t>
                          </m:r>
                        </m:num>
                        <m:den>
                          <m:r>
                            <a:rPr lang="en-US" sz="2000" i="1">
                              <a:latin typeface="Cambria Math" charset="0"/>
                            </a:rPr>
                            <m:t>2</m:t>
                          </m:r>
                        </m:den>
                      </m:f>
                      <m:nary>
                        <m:naryPr>
                          <m:chr m:val="∑"/>
                          <m:supHide m:val="on"/>
                          <m:ctrlPr>
                            <a:rPr lang="en-US" sz="2000" i="1">
                              <a:latin typeface="Cambria Math" charset="0"/>
                            </a:rPr>
                          </m:ctrlPr>
                        </m:naryPr>
                        <m:sub>
                          <m:r>
                            <a:rPr lang="en-US" sz="2000" i="1">
                              <a:latin typeface="Cambria Math" charset="0"/>
                            </a:rPr>
                            <m:t>𝑎</m:t>
                          </m:r>
                          <m:r>
                            <a:rPr lang="en-US" sz="2000" i="1">
                              <a:latin typeface="Cambria Math" charset="0"/>
                            </a:rPr>
                            <m:t>∈</m:t>
                          </m:r>
                          <m:r>
                            <a:rPr lang="en-US" sz="2000" i="1">
                              <a:latin typeface="Cambria Math" charset="0"/>
                            </a:rPr>
                            <m:t>𝐺</m:t>
                          </m:r>
                        </m:sub>
                        <m:sup/>
                        <m:e>
                          <m:nary>
                            <m:naryPr>
                              <m:chr m:val="∑"/>
                              <m:supHide m:val="on"/>
                              <m:ctrlPr>
                                <a:rPr lang="en-US" sz="2000" i="1">
                                  <a:latin typeface="Cambria Math" charset="0"/>
                                </a:rPr>
                              </m:ctrlPr>
                            </m:naryPr>
                            <m:sub>
                              <m:r>
                                <a:rPr lang="en-US" sz="2000" i="1">
                                  <a:latin typeface="Cambria Math" charset="0"/>
                                </a:rPr>
                                <m:t>𝑏</m:t>
                              </m:r>
                              <m:r>
                                <a:rPr lang="en-US" sz="2000" i="1">
                                  <a:latin typeface="Cambria Math" charset="0"/>
                                </a:rPr>
                                <m:t>∈</m:t>
                              </m:r>
                              <m:r>
                                <a:rPr lang="en-US" sz="2000" i="1">
                                  <a:latin typeface="Cambria Math" charset="0"/>
                                </a:rPr>
                                <m:t>𝐺</m:t>
                              </m:r>
                            </m:sub>
                            <m:sup/>
                            <m:e>
                              <m:nary>
                                <m:naryPr>
                                  <m:chr m:val="∑"/>
                                  <m:supHide m:val="on"/>
                                  <m:ctrlPr>
                                    <a:rPr lang="en-US" sz="2000" i="1">
                                      <a:latin typeface="Cambria Math" charset="0"/>
                                    </a:rPr>
                                  </m:ctrlPr>
                                </m:naryPr>
                                <m:sub>
                                  <m:r>
                                    <a:rPr lang="en-US" sz="2000" i="1">
                                      <a:latin typeface="Cambria Math" charset="0"/>
                                    </a:rPr>
                                    <m:t>𝑖</m:t>
                                  </m:r>
                                  <m:r>
                                    <a:rPr lang="en-US" sz="2000" i="1">
                                      <a:latin typeface="Cambria Math" charset="0"/>
                                    </a:rPr>
                                    <m:t>∈</m:t>
                                  </m:r>
                                  <m:sSup>
                                    <m:sSupPr>
                                      <m:ctrlPr>
                                        <a:rPr lang="en-US" sz="2000" i="1">
                                          <a:latin typeface="Cambria Math" charset="0"/>
                                        </a:rPr>
                                      </m:ctrlPr>
                                    </m:sSupPr>
                                    <m:e>
                                      <m:r>
                                        <a:rPr lang="en-US" sz="2000" i="1">
                                          <a:latin typeface="Cambria Math" charset="0"/>
                                        </a:rPr>
                                        <m:t>𝐺</m:t>
                                      </m:r>
                                    </m:e>
                                    <m:sup>
                                      <m:r>
                                        <a:rPr lang="en-US" sz="2000" i="1">
                                          <a:latin typeface="Cambria Math" charset="0"/>
                                        </a:rPr>
                                        <m:t>′</m:t>
                                      </m:r>
                                    </m:sup>
                                  </m:sSup>
                                </m:sub>
                                <m:sup/>
                                <m:e>
                                  <m:nary>
                                    <m:naryPr>
                                      <m:chr m:val="∑"/>
                                      <m:supHide m:val="on"/>
                                      <m:ctrlPr>
                                        <a:rPr lang="en-US" sz="2000" i="1">
                                          <a:latin typeface="Cambria Math" charset="0"/>
                                        </a:rPr>
                                      </m:ctrlPr>
                                    </m:naryPr>
                                    <m:sub>
                                      <m:r>
                                        <a:rPr lang="en-US" sz="2000" i="1">
                                          <a:latin typeface="Cambria Math" charset="0"/>
                                        </a:rPr>
                                        <m:t>𝑗</m:t>
                                      </m:r>
                                      <m:r>
                                        <a:rPr lang="en-US" sz="2000" i="1">
                                          <a:latin typeface="Cambria Math" charset="0"/>
                                        </a:rPr>
                                        <m:t>∈</m:t>
                                      </m:r>
                                      <m:sSup>
                                        <m:sSupPr>
                                          <m:ctrlPr>
                                            <a:rPr lang="en-US" sz="2000" i="1">
                                              <a:latin typeface="Cambria Math" charset="0"/>
                                            </a:rPr>
                                          </m:ctrlPr>
                                        </m:sSupPr>
                                        <m:e>
                                          <m:r>
                                            <a:rPr lang="en-US" sz="2000" i="1">
                                              <a:latin typeface="Cambria Math" charset="0"/>
                                            </a:rPr>
                                            <m:t>𝐺</m:t>
                                          </m:r>
                                        </m:e>
                                        <m:sup>
                                          <m:r>
                                            <a:rPr lang="en-US" sz="2000" i="1">
                                              <a:latin typeface="Cambria Math" charset="0"/>
                                            </a:rPr>
                                            <m:t>′</m:t>
                                          </m:r>
                                        </m:sup>
                                      </m:sSup>
                                    </m:sub>
                                    <m:sup/>
                                    <m:e>
                                      <m:sSub>
                                        <m:sSubPr>
                                          <m:ctrlPr>
                                            <a:rPr lang="en-US" sz="2000" i="1">
                                              <a:latin typeface="Cambria Math" charset="0"/>
                                            </a:rPr>
                                          </m:ctrlPr>
                                        </m:sSubPr>
                                        <m:e>
                                          <m:r>
                                            <a:rPr lang="en-US" sz="2000" i="1">
                                              <a:latin typeface="Cambria Math" charset="0"/>
                                            </a:rPr>
                                            <m:t>𝑀</m:t>
                                          </m:r>
                                        </m:e>
                                        <m:sub>
                                          <m:r>
                                            <a:rPr lang="en-US" sz="2000" i="1">
                                              <a:latin typeface="Cambria Math" charset="0"/>
                                            </a:rPr>
                                            <m:t>𝑎𝑖</m:t>
                                          </m:r>
                                        </m:sub>
                                      </m:sSub>
                                      <m:sSub>
                                        <m:sSubPr>
                                          <m:ctrlPr>
                                            <a:rPr lang="en-US" sz="2000" i="1">
                                              <a:latin typeface="Cambria Math" charset="0"/>
                                            </a:rPr>
                                          </m:ctrlPr>
                                        </m:sSubPr>
                                        <m:e>
                                          <m:r>
                                            <a:rPr lang="en-US" sz="2000" i="1">
                                              <a:latin typeface="Cambria Math" charset="0"/>
                                            </a:rPr>
                                            <m:t>𝑀</m:t>
                                          </m:r>
                                        </m:e>
                                        <m:sub>
                                          <m:r>
                                            <a:rPr lang="en-US" sz="2000" i="1">
                                              <a:latin typeface="Cambria Math" charset="0"/>
                                            </a:rPr>
                                            <m:t>𝑏𝑗</m:t>
                                          </m:r>
                                        </m:sub>
                                      </m:sSub>
                                      <m:sSub>
                                        <m:sSubPr>
                                          <m:ctrlPr>
                                            <a:rPr lang="en-US" altLang="zh-CN" sz="2000" b="0" i="1" smtClean="0">
                                              <a:latin typeface="Cambria Math" charset="0"/>
                                            </a:rPr>
                                          </m:ctrlPr>
                                        </m:sSubPr>
                                        <m:e>
                                          <m:r>
                                            <a:rPr lang="en-US" sz="2000" i="1">
                                              <a:latin typeface="Cambria Math" charset="0"/>
                                            </a:rPr>
                                            <m:t>𝐶</m:t>
                                          </m:r>
                                        </m:e>
                                        <m:sub>
                                          <m:r>
                                            <a:rPr lang="en-US" altLang="zh-CN" sz="2000" b="0" i="1" smtClean="0">
                                              <a:latin typeface="Cambria Math" charset="0"/>
                                            </a:rPr>
                                            <m:t>𝑎𝑏𝑖𝑗</m:t>
                                          </m:r>
                                        </m:sub>
                                      </m:sSub>
                                    </m:e>
                                  </m:nary>
                                </m:e>
                              </m:nary>
                            </m:e>
                          </m:nary>
                        </m:e>
                      </m:nary>
                      <m:r>
                        <a:rPr lang="en-US" sz="2000" i="1">
                          <a:latin typeface="Cambria Math" charset="0"/>
                        </a:rPr>
                        <m:t>−</m:t>
                      </m:r>
                      <m:r>
                        <a:rPr lang="en-US" sz="2000" i="1">
                          <a:latin typeface="Cambria Math" charset="0"/>
                          <a:ea typeface="Cambria Math" charset="0"/>
                          <a:cs typeface="Cambria Math" charset="0"/>
                        </a:rPr>
                        <m:t>𝛼</m:t>
                      </m:r>
                      <m:nary>
                        <m:naryPr>
                          <m:chr m:val="∑"/>
                          <m:supHide m:val="on"/>
                          <m:ctrlPr>
                            <a:rPr lang="en-US" sz="2000" i="1">
                              <a:latin typeface="Cambria Math" charset="0"/>
                            </a:rPr>
                          </m:ctrlPr>
                        </m:naryPr>
                        <m:sub>
                          <m:r>
                            <a:rPr lang="en-US" sz="2000" i="1">
                              <a:latin typeface="Cambria Math" charset="0"/>
                            </a:rPr>
                            <m:t>𝑎</m:t>
                          </m:r>
                          <m:r>
                            <a:rPr lang="en-US" sz="2000" i="1">
                              <a:latin typeface="Cambria Math" charset="0"/>
                            </a:rPr>
                            <m:t>∈</m:t>
                          </m:r>
                          <m:r>
                            <a:rPr lang="en-US" sz="2000" i="1">
                              <a:latin typeface="Cambria Math" charset="0"/>
                            </a:rPr>
                            <m:t>𝐺</m:t>
                          </m:r>
                        </m:sub>
                        <m:sup/>
                        <m:e>
                          <m:nary>
                            <m:naryPr>
                              <m:chr m:val="∑"/>
                              <m:supHide m:val="on"/>
                              <m:ctrlPr>
                                <a:rPr lang="en-US" sz="2000" i="1">
                                  <a:latin typeface="Cambria Math" charset="0"/>
                                </a:rPr>
                              </m:ctrlPr>
                            </m:naryPr>
                            <m:sub>
                              <m:r>
                                <a:rPr lang="en-US" sz="2000" i="1">
                                  <a:latin typeface="Cambria Math" charset="0"/>
                                </a:rPr>
                                <m:t>𝑖</m:t>
                              </m:r>
                              <m:r>
                                <a:rPr lang="en-US" sz="2000" i="1">
                                  <a:latin typeface="Cambria Math" charset="0"/>
                                </a:rPr>
                                <m:t>∈</m:t>
                              </m:r>
                              <m:sSup>
                                <m:sSupPr>
                                  <m:ctrlPr>
                                    <a:rPr lang="en-US" sz="2000" i="1">
                                      <a:latin typeface="Cambria Math" charset="0"/>
                                    </a:rPr>
                                  </m:ctrlPr>
                                </m:sSupPr>
                                <m:e>
                                  <m:r>
                                    <a:rPr lang="en-US" sz="2000" i="1">
                                      <a:latin typeface="Cambria Math" charset="0"/>
                                    </a:rPr>
                                    <m:t>𝐺</m:t>
                                  </m:r>
                                </m:e>
                                <m:sup>
                                  <m:r>
                                    <a:rPr lang="en-US" sz="2000" i="1">
                                      <a:latin typeface="Cambria Math" charset="0"/>
                                    </a:rPr>
                                    <m:t>′</m:t>
                                  </m:r>
                                </m:sup>
                              </m:sSup>
                            </m:sub>
                            <m:sup/>
                            <m:e>
                              <m:sSub>
                                <m:sSubPr>
                                  <m:ctrlPr>
                                    <a:rPr lang="en-US" sz="2000" i="1">
                                      <a:latin typeface="Cambria Math" charset="0"/>
                                    </a:rPr>
                                  </m:ctrlPr>
                                </m:sSubPr>
                                <m:e>
                                  <m:r>
                                    <a:rPr lang="en-US" sz="2000" i="1">
                                      <a:latin typeface="Cambria Math" charset="0"/>
                                    </a:rPr>
                                    <m:t>𝑀</m:t>
                                  </m:r>
                                </m:e>
                                <m:sub>
                                  <m:r>
                                    <a:rPr lang="en-US" sz="2000" i="1">
                                      <a:latin typeface="Cambria Math" charset="0"/>
                                    </a:rPr>
                                    <m:t>𝑎𝑖</m:t>
                                  </m:r>
                                </m:sub>
                              </m:sSub>
                              <m:sSub>
                                <m:sSubPr>
                                  <m:ctrlPr>
                                    <a:rPr lang="en-US" altLang="zh-CN" sz="2000" b="0" i="1" smtClean="0">
                                      <a:latin typeface="Cambria Math" charset="0"/>
                                    </a:rPr>
                                  </m:ctrlPr>
                                </m:sSubPr>
                                <m:e>
                                  <m:r>
                                    <a:rPr lang="en-US" sz="2000" i="1">
                                      <a:latin typeface="Cambria Math" charset="0"/>
                                    </a:rPr>
                                    <m:t>𝐶</m:t>
                                  </m:r>
                                </m:e>
                                <m:sub>
                                  <m:r>
                                    <a:rPr lang="en-US" altLang="zh-CN" sz="2000" b="0" i="1" smtClean="0">
                                      <a:latin typeface="Cambria Math" charset="0"/>
                                    </a:rPr>
                                    <m:t>𝑎𝑖</m:t>
                                  </m:r>
                                </m:sub>
                              </m:sSub>
                            </m:e>
                          </m:nary>
                        </m:e>
                      </m:nary>
                    </m:oMath>
                  </m:oMathPara>
                </a14:m>
                <a:endParaRPr lang="en-US" sz="2000" dirty="0"/>
              </a:p>
              <a:p>
                <a:pPr>
                  <a:spcBef>
                    <a:spcPts val="600"/>
                  </a:spcBef>
                  <a:spcAft>
                    <a:spcPts val="600"/>
                  </a:spcAft>
                </a:pPr>
                <a:r>
                  <a:rPr lang="en-US" altLang="zh-CN" sz="2400" dirty="0"/>
                  <a:t>w</a:t>
                </a:r>
                <a:r>
                  <a:rPr lang="en-US" altLang="zh-CN" sz="2400" dirty="0" smtClean="0"/>
                  <a:t>here</a:t>
                </a:r>
                <a:r>
                  <a:rPr lang="zh-CN" altLang="en-US" sz="2400" dirty="0" smtClean="0"/>
                  <a:t> </a:t>
                </a:r>
                <a14:m>
                  <m:oMath xmlns:m="http://schemas.openxmlformats.org/officeDocument/2006/math">
                    <m:sSub>
                      <m:sSubPr>
                        <m:ctrlPr>
                          <a:rPr lang="en-US" altLang="zh-CN" sz="2400" i="1">
                            <a:latin typeface="Cambria Math" charset="0"/>
                          </a:rPr>
                        </m:ctrlPr>
                      </m:sSubPr>
                      <m:e>
                        <m:r>
                          <a:rPr lang="en-US" sz="2400" i="1">
                            <a:latin typeface="Cambria Math" charset="0"/>
                          </a:rPr>
                          <m:t>𝐶</m:t>
                        </m:r>
                      </m:e>
                      <m:sub>
                        <m:r>
                          <a:rPr lang="en-US" altLang="zh-CN" sz="2400" i="1">
                            <a:latin typeface="Cambria Math" charset="0"/>
                          </a:rPr>
                          <m:t>𝑎𝑏𝑖𝑗</m:t>
                        </m:r>
                      </m:sub>
                    </m:sSub>
                  </m:oMath>
                </a14:m>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similarity</a:t>
                </a:r>
                <a:r>
                  <a:rPr lang="zh-CN" altLang="en-US" sz="2400" dirty="0" smtClean="0"/>
                  <a:t> </a:t>
                </a:r>
                <a:r>
                  <a:rPr lang="en-US" altLang="zh-CN" sz="2400" dirty="0" smtClean="0"/>
                  <a:t>between</a:t>
                </a:r>
                <a:r>
                  <a:rPr lang="zh-CN" altLang="en-US" sz="2400" dirty="0" smtClean="0"/>
                  <a:t> </a:t>
                </a:r>
                <a:r>
                  <a:rPr lang="en-US" altLang="zh-CN" sz="2400" dirty="0" smtClean="0"/>
                  <a:t>the</a:t>
                </a:r>
                <a:r>
                  <a:rPr lang="zh-CN" altLang="en-US" sz="2400" dirty="0" smtClean="0"/>
                  <a:t> </a:t>
                </a:r>
                <a:r>
                  <a:rPr lang="en-US" altLang="zh-CN" sz="2400" dirty="0" smtClean="0"/>
                  <a:t>edge</a:t>
                </a:r>
                <a:r>
                  <a:rPr lang="zh-CN" altLang="en-US" sz="2400" dirty="0" smtClean="0"/>
                  <a:t> </a:t>
                </a:r>
                <a:r>
                  <a:rPr lang="en-US" altLang="zh-CN" sz="2400" dirty="0" smtClean="0"/>
                  <a:t>connecting</a:t>
                </a:r>
                <a:r>
                  <a:rPr lang="zh-CN" altLang="en-US" sz="2400" dirty="0" smtClean="0"/>
                  <a:t> </a:t>
                </a:r>
                <a:r>
                  <a:rPr lang="en-US" altLang="zh-CN" sz="2400" dirty="0" smtClean="0"/>
                  <a:t>node</a:t>
                </a:r>
                <a:r>
                  <a:rPr lang="zh-CN" altLang="en-US" sz="2400" dirty="0" smtClean="0"/>
                  <a:t> </a:t>
                </a:r>
                <a14:m>
                  <m:oMath xmlns:m="http://schemas.openxmlformats.org/officeDocument/2006/math">
                    <m:r>
                      <a:rPr lang="en-US" altLang="zh-CN" sz="2400" b="0" i="1" smtClean="0">
                        <a:latin typeface="Cambria Math" charset="0"/>
                      </a:rPr>
                      <m:t>𝑎</m:t>
                    </m:r>
                  </m:oMath>
                </a14:m>
                <a:r>
                  <a:rPr lang="zh-CN" altLang="en-US" sz="2400" dirty="0" smtClean="0"/>
                  <a:t> </a:t>
                </a:r>
                <a:r>
                  <a:rPr lang="en-US" altLang="zh-CN" sz="2400" dirty="0" smtClean="0"/>
                  <a:t>and</a:t>
                </a:r>
                <a:r>
                  <a:rPr lang="zh-CN" altLang="en-US" sz="2400" dirty="0" smtClean="0"/>
                  <a:t> </a:t>
                </a:r>
                <a14:m>
                  <m:oMath xmlns:m="http://schemas.openxmlformats.org/officeDocument/2006/math">
                    <m:r>
                      <a:rPr lang="en-US" altLang="zh-CN" sz="2400" b="0" i="1" smtClean="0">
                        <a:latin typeface="Cambria Math" charset="0"/>
                      </a:rPr>
                      <m:t>𝑏</m:t>
                    </m:r>
                  </m:oMath>
                </a14:m>
                <a:r>
                  <a:rPr lang="zh-CN" altLang="en-US" sz="2400" dirty="0" smtClean="0"/>
                  <a:t> </a:t>
                </a:r>
                <a:r>
                  <a:rPr lang="en-US" altLang="zh-CN" sz="2400" dirty="0" smtClean="0"/>
                  <a:t>in</a:t>
                </a:r>
                <a:r>
                  <a:rPr lang="zh-CN" altLang="en-US" sz="2400" dirty="0" smtClean="0"/>
                  <a:t> </a:t>
                </a:r>
                <a14:m>
                  <m:oMath xmlns:m="http://schemas.openxmlformats.org/officeDocument/2006/math">
                    <m:r>
                      <a:rPr lang="en-US" altLang="zh-CN" sz="2400" b="0" i="1" smtClean="0">
                        <a:latin typeface="Cambria Math" charset="0"/>
                      </a:rPr>
                      <m:t>𝐺</m:t>
                    </m:r>
                  </m:oMath>
                </a14:m>
                <a:r>
                  <a:rPr lang="zh-CN" altLang="en-US" sz="2400" dirty="0" smtClean="0"/>
                  <a:t> </a:t>
                </a:r>
                <a:r>
                  <a:rPr lang="en-US" altLang="zh-CN" sz="2400" dirty="0" smtClean="0"/>
                  <a:t>and</a:t>
                </a:r>
                <a:r>
                  <a:rPr lang="zh-CN" altLang="en-US" sz="2400" dirty="0" smtClean="0"/>
                  <a:t> </a:t>
                </a:r>
                <a:r>
                  <a:rPr lang="en-US" altLang="zh-CN" sz="2400" dirty="0" smtClean="0"/>
                  <a:t>the</a:t>
                </a:r>
                <a:r>
                  <a:rPr lang="zh-CN" altLang="en-US" sz="2400" dirty="0" smtClean="0"/>
                  <a:t> </a:t>
                </a:r>
                <a:r>
                  <a:rPr lang="en-US" altLang="zh-CN" sz="2400" dirty="0" smtClean="0"/>
                  <a:t>edge</a:t>
                </a:r>
                <a:r>
                  <a:rPr lang="zh-CN" altLang="en-US" sz="2400" dirty="0" smtClean="0"/>
                  <a:t> </a:t>
                </a:r>
                <a:r>
                  <a:rPr lang="en-US" altLang="zh-CN" sz="2400" dirty="0" smtClean="0"/>
                  <a:t>connecting</a:t>
                </a:r>
                <a:r>
                  <a:rPr lang="zh-CN" altLang="en-US" sz="2400" dirty="0" smtClean="0"/>
                  <a:t> </a:t>
                </a:r>
                <a:r>
                  <a:rPr lang="en-US" altLang="zh-CN" sz="2400" dirty="0" smtClean="0"/>
                  <a:t>node</a:t>
                </a:r>
                <a:r>
                  <a:rPr lang="zh-CN" altLang="en-US" sz="2400" dirty="0" smtClean="0"/>
                  <a:t> </a:t>
                </a:r>
                <a14:m>
                  <m:oMath xmlns:m="http://schemas.openxmlformats.org/officeDocument/2006/math">
                    <m:r>
                      <a:rPr lang="en-US" altLang="zh-CN" sz="2400" b="0" i="1" smtClean="0">
                        <a:latin typeface="Cambria Math" charset="0"/>
                      </a:rPr>
                      <m:t>𝑖</m:t>
                    </m:r>
                  </m:oMath>
                </a14:m>
                <a:r>
                  <a:rPr lang="zh-CN" altLang="en-US" sz="2400" dirty="0" smtClean="0"/>
                  <a:t> </a:t>
                </a:r>
                <a:r>
                  <a:rPr lang="en-US" altLang="zh-CN" sz="2400" dirty="0" smtClean="0"/>
                  <a:t>and</a:t>
                </a:r>
                <a:r>
                  <a:rPr lang="zh-CN" altLang="en-US" sz="2400" dirty="0" smtClean="0"/>
                  <a:t> </a:t>
                </a:r>
                <a14:m>
                  <m:oMath xmlns:m="http://schemas.openxmlformats.org/officeDocument/2006/math">
                    <m:r>
                      <a:rPr lang="en-US" altLang="zh-CN" sz="2400" b="0" i="1" smtClean="0">
                        <a:latin typeface="Cambria Math" charset="0"/>
                      </a:rPr>
                      <m:t>𝑗</m:t>
                    </m:r>
                  </m:oMath>
                </a14:m>
                <a:r>
                  <a:rPr lang="zh-CN" altLang="en-US" sz="2400" dirty="0" smtClean="0"/>
                  <a:t> </a:t>
                </a:r>
                <a:r>
                  <a:rPr lang="en-US" altLang="zh-CN" sz="2400" dirty="0" smtClean="0"/>
                  <a:t>in </a:t>
                </a:r>
                <a14:m>
                  <m:oMath xmlns:m="http://schemas.openxmlformats.org/officeDocument/2006/math">
                    <m:r>
                      <a:rPr lang="en-US" altLang="zh-CN" sz="2400" b="0" i="1" smtClean="0">
                        <a:latin typeface="Cambria Math" charset="0"/>
                      </a:rPr>
                      <m:t>𝐺</m:t>
                    </m:r>
                    <m:r>
                      <a:rPr lang="en-US" altLang="zh-CN" sz="2400" b="0" i="1" smtClean="0">
                        <a:latin typeface="Cambria Math" charset="0"/>
                      </a:rPr>
                      <m:t>′</m:t>
                    </m:r>
                  </m:oMath>
                </a14:m>
                <a:r>
                  <a:rPr lang="en-US" sz="2400" dirty="0" smtClean="0"/>
                  <a:t>, while </a:t>
                </a:r>
                <a14:m>
                  <m:oMath xmlns:m="http://schemas.openxmlformats.org/officeDocument/2006/math">
                    <m:sSub>
                      <m:sSubPr>
                        <m:ctrlPr>
                          <a:rPr lang="en-US" altLang="zh-CN" sz="2400" i="1">
                            <a:latin typeface="Cambria Math" charset="0"/>
                          </a:rPr>
                        </m:ctrlPr>
                      </m:sSubPr>
                      <m:e>
                        <m:r>
                          <a:rPr lang="en-US" sz="2400" i="1">
                            <a:latin typeface="Cambria Math" charset="0"/>
                          </a:rPr>
                          <m:t>𝐶</m:t>
                        </m:r>
                      </m:e>
                      <m:sub>
                        <m:r>
                          <a:rPr lang="en-US" altLang="zh-CN" sz="2400" i="1">
                            <a:latin typeface="Cambria Math" charset="0"/>
                          </a:rPr>
                          <m:t>𝑎𝑖</m:t>
                        </m:r>
                      </m:sub>
                    </m:sSub>
                  </m:oMath>
                </a14:m>
                <a:r>
                  <a:rPr lang="en-US" sz="2400" dirty="0" smtClean="0"/>
                  <a:t> is the similarity between node </a:t>
                </a:r>
                <a14:m>
                  <m:oMath xmlns:m="http://schemas.openxmlformats.org/officeDocument/2006/math">
                    <m:r>
                      <a:rPr lang="en-US" altLang="zh-CN" sz="2400" i="1">
                        <a:latin typeface="Cambria Math" charset="0"/>
                      </a:rPr>
                      <m:t>𝑎</m:t>
                    </m:r>
                  </m:oMath>
                </a14:m>
                <a:r>
                  <a:rPr lang="en-US" sz="2400" dirty="0" smtClean="0"/>
                  <a:t> in </a:t>
                </a:r>
                <a14:m>
                  <m:oMath xmlns:m="http://schemas.openxmlformats.org/officeDocument/2006/math">
                    <m:r>
                      <a:rPr lang="en-US" sz="2400" b="0" i="1" smtClean="0">
                        <a:latin typeface="Cambria Math" charset="0"/>
                      </a:rPr>
                      <m:t>𝐺</m:t>
                    </m:r>
                  </m:oMath>
                </a14:m>
                <a:r>
                  <a:rPr lang="en-US" sz="2400" dirty="0" smtClean="0"/>
                  <a:t> and node </a:t>
                </a:r>
                <a14:m>
                  <m:oMath xmlns:m="http://schemas.openxmlformats.org/officeDocument/2006/math">
                    <m:r>
                      <a:rPr lang="en-US" sz="2400" b="0" i="1" smtClean="0">
                        <a:latin typeface="Cambria Math" charset="0"/>
                      </a:rPr>
                      <m:t>𝑖</m:t>
                    </m:r>
                  </m:oMath>
                </a14:m>
                <a:r>
                  <a:rPr lang="en-US" sz="2400" dirty="0" smtClean="0"/>
                  <a:t> in </a:t>
                </a:r>
                <a14:m>
                  <m:oMath xmlns:m="http://schemas.openxmlformats.org/officeDocument/2006/math">
                    <m:r>
                      <a:rPr lang="en-US" sz="2400" b="0" i="1" smtClean="0">
                        <a:latin typeface="Cambria Math" charset="0"/>
                      </a:rPr>
                      <m:t>𝐺</m:t>
                    </m:r>
                    <m:r>
                      <a:rPr lang="en-US" sz="2400" b="0" i="1" smtClean="0">
                        <a:latin typeface="Cambria Math" charset="0"/>
                      </a:rPr>
                      <m:t>′</m:t>
                    </m:r>
                  </m:oMath>
                </a14:m>
                <a:r>
                  <a:rPr lang="en-US" sz="2400" dirty="0" smtClean="0"/>
                  <a:t>.</a:t>
                </a:r>
                <a:r>
                  <a:rPr lang="zh-CN" altLang="en-US" sz="2400" dirty="0" smtClean="0"/>
                  <a:t> </a:t>
                </a:r>
                <a14:m>
                  <m:oMath xmlns:m="http://schemas.openxmlformats.org/officeDocument/2006/math">
                    <m:r>
                      <a:rPr lang="en-US" sz="2400" i="1">
                        <a:latin typeface="Cambria Math" charset="0"/>
                        <a:ea typeface="Cambria Math" charset="0"/>
                        <a:cs typeface="Cambria Math" charset="0"/>
                      </a:rPr>
                      <m:t>𝛼</m:t>
                    </m:r>
                  </m:oMath>
                </a14:m>
                <a:r>
                  <a:rPr lang="zh-CN" altLang="en-US" sz="2400" dirty="0" smtClean="0"/>
                  <a:t> </a:t>
                </a:r>
                <a:r>
                  <a:rPr lang="en-US" altLang="zh-CN" sz="2400" dirty="0" smtClean="0"/>
                  <a:t>determines</a:t>
                </a:r>
                <a:r>
                  <a:rPr lang="zh-CN" altLang="en-US" sz="2400" dirty="0" smtClean="0"/>
                  <a:t> </a:t>
                </a:r>
                <a:r>
                  <a:rPr lang="en-US" altLang="zh-CN" sz="2400" dirty="0" smtClean="0"/>
                  <a:t>how</a:t>
                </a:r>
                <a:r>
                  <a:rPr lang="zh-CN" altLang="en-US" sz="2400" dirty="0" smtClean="0"/>
                  <a:t> </a:t>
                </a:r>
                <a:r>
                  <a:rPr lang="en-US" altLang="zh-CN" sz="2400" dirty="0" smtClean="0"/>
                  <a:t>much</a:t>
                </a:r>
                <a:r>
                  <a:rPr lang="zh-CN" altLang="en-US" sz="2400" dirty="0" smtClean="0"/>
                  <a:t> </a:t>
                </a:r>
                <a:r>
                  <a:rPr lang="en-US" altLang="zh-CN" sz="2400" dirty="0" smtClean="0"/>
                  <a:t>we</a:t>
                </a:r>
                <a:r>
                  <a:rPr lang="zh-CN" altLang="en-US" sz="2400" dirty="0" smtClean="0"/>
                  <a:t> </a:t>
                </a:r>
                <a:r>
                  <a:rPr lang="en-US" altLang="zh-CN" sz="2400" dirty="0" smtClean="0"/>
                  <a:t>weight</a:t>
                </a:r>
                <a:r>
                  <a:rPr lang="zh-CN" altLang="en-US" sz="2400" dirty="0" smtClean="0"/>
                  <a:t> </a:t>
                </a:r>
                <a:r>
                  <a:rPr lang="en-US" altLang="zh-CN" sz="2400" dirty="0" smtClean="0"/>
                  <a:t>node</a:t>
                </a:r>
                <a:r>
                  <a:rPr lang="zh-CN" altLang="en-US" sz="2400" dirty="0" smtClean="0"/>
                  <a:t> </a:t>
                </a:r>
                <a:r>
                  <a:rPr lang="en-US" altLang="zh-CN" sz="2400" dirty="0" smtClean="0"/>
                  <a:t>similarity</a:t>
                </a:r>
                <a:r>
                  <a:rPr lang="zh-CN" altLang="en-US" sz="2400" dirty="0" smtClean="0"/>
                  <a:t> </a:t>
                </a:r>
                <a:r>
                  <a:rPr lang="en-US" altLang="zh-CN" sz="2400" dirty="0" smtClean="0"/>
                  <a:t>against</a:t>
                </a:r>
                <a:r>
                  <a:rPr lang="zh-CN" altLang="en-US" sz="2400" dirty="0" smtClean="0"/>
                  <a:t> </a:t>
                </a:r>
                <a:r>
                  <a:rPr lang="en-US" altLang="zh-CN" sz="2400" dirty="0" smtClean="0"/>
                  <a:t>edge’s.</a:t>
                </a:r>
                <a:endParaRPr lang="en-US" sz="2400" dirty="0"/>
              </a:p>
            </p:txBody>
          </p:sp>
        </mc:Choice>
        <mc:Fallback>
          <p:sp>
            <p:nvSpPr>
              <p:cNvPr id="98" name="Text Box 357"/>
              <p:cNvSpPr txBox="1">
                <a:spLocks noRot="1" noChangeAspect="1" noMove="1" noResize="1" noEditPoints="1" noAdjustHandles="1" noChangeArrowheads="1" noChangeShapeType="1" noTextEdit="1"/>
              </p:cNvSpPr>
              <p:nvPr/>
            </p:nvSpPr>
            <p:spPr bwMode="auto">
              <a:xfrm>
                <a:off x="12394082" y="5618036"/>
                <a:ext cx="11464924" cy="4615823"/>
              </a:xfrm>
              <a:prstGeom prst="rect">
                <a:avLst/>
              </a:prstGeom>
              <a:blipFill rotWithShape="0">
                <a:blip r:embed="rId8"/>
                <a:stretch>
                  <a:fillRect l="-1595" t="-1057" r="-213" b="-2246"/>
                </a:stretch>
              </a:blipFill>
              <a:ln w="9525">
                <a:noFill/>
                <a:miter lim="800000"/>
                <a:headEnd/>
                <a:tailEnd/>
              </a:ln>
            </p:spPr>
            <p:txBody>
              <a:bodyPr/>
              <a:lstStyle/>
              <a:p>
                <a:r>
                  <a:rPr lang="en-US">
                    <a:noFill/>
                  </a:rPr>
                  <a:t> </a:t>
                </a:r>
              </a:p>
            </p:txBody>
          </p:sp>
        </mc:Fallback>
      </mc:AlternateContent>
      <p:sp>
        <p:nvSpPr>
          <p:cNvPr id="176" name="Oval 175"/>
          <p:cNvSpPr/>
          <p:nvPr/>
        </p:nvSpPr>
        <p:spPr>
          <a:xfrm>
            <a:off x="12385695" y="11280004"/>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7" name="Oval 176"/>
          <p:cNvSpPr/>
          <p:nvPr/>
        </p:nvSpPr>
        <p:spPr>
          <a:xfrm>
            <a:off x="12904431" y="11280004"/>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Oval 177"/>
          <p:cNvSpPr/>
          <p:nvPr/>
        </p:nvSpPr>
        <p:spPr>
          <a:xfrm>
            <a:off x="12904431" y="11786491"/>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Oval 178"/>
          <p:cNvSpPr/>
          <p:nvPr/>
        </p:nvSpPr>
        <p:spPr>
          <a:xfrm>
            <a:off x="12385695" y="11786491"/>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0" name="Straight Connector 179"/>
          <p:cNvCxnSpPr/>
          <p:nvPr/>
        </p:nvCxnSpPr>
        <p:spPr>
          <a:xfrm flipV="1">
            <a:off x="12506226" y="11521065"/>
            <a:ext cx="0" cy="26542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13024962" y="11521065"/>
            <a:ext cx="0" cy="26542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12626756" y="11907021"/>
            <a:ext cx="27767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2626756" y="11400535"/>
            <a:ext cx="27767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12591454" y="11485763"/>
            <a:ext cx="348280" cy="33603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13777725" y="10861320"/>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6" name="Oval 185"/>
          <p:cNvSpPr/>
          <p:nvPr/>
        </p:nvSpPr>
        <p:spPr>
          <a:xfrm>
            <a:off x="14296461" y="10861320"/>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Oval 186"/>
          <p:cNvSpPr/>
          <p:nvPr/>
        </p:nvSpPr>
        <p:spPr>
          <a:xfrm>
            <a:off x="14296461" y="11367807"/>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Oval 187"/>
          <p:cNvSpPr/>
          <p:nvPr/>
        </p:nvSpPr>
        <p:spPr>
          <a:xfrm>
            <a:off x="13777725" y="11367807"/>
            <a:ext cx="241061" cy="241061"/>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9" name="Straight Connector 188"/>
          <p:cNvCxnSpPr/>
          <p:nvPr/>
        </p:nvCxnSpPr>
        <p:spPr>
          <a:xfrm flipV="1">
            <a:off x="13898256" y="11102382"/>
            <a:ext cx="0" cy="26542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14416992" y="11102382"/>
            <a:ext cx="0" cy="26542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14018786" y="11488338"/>
            <a:ext cx="27767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14018786" y="10981851"/>
            <a:ext cx="27767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flipV="1">
            <a:off x="13983484" y="11067079"/>
            <a:ext cx="348280" cy="33603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12506226" y="10937832"/>
            <a:ext cx="174140" cy="3421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Oval 194"/>
          <p:cNvSpPr/>
          <p:nvPr/>
        </p:nvSpPr>
        <p:spPr>
          <a:xfrm>
            <a:off x="12645063" y="10732073"/>
            <a:ext cx="241061" cy="241061"/>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196" name="Oval 195"/>
          <p:cNvSpPr/>
          <p:nvPr/>
        </p:nvSpPr>
        <p:spPr>
          <a:xfrm>
            <a:off x="14894820" y="10861320"/>
            <a:ext cx="241061" cy="241061"/>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7" name="Straight Connector 196"/>
          <p:cNvCxnSpPr/>
          <p:nvPr/>
        </p:nvCxnSpPr>
        <p:spPr>
          <a:xfrm>
            <a:off x="15015351" y="11102382"/>
            <a:ext cx="0" cy="26833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14537522" y="10981851"/>
            <a:ext cx="35729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9" name="Oval 198"/>
          <p:cNvSpPr/>
          <p:nvPr/>
        </p:nvSpPr>
        <p:spPr>
          <a:xfrm>
            <a:off x="14894820" y="11370714"/>
            <a:ext cx="241061" cy="241061"/>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TextBox 77"/>
          <p:cNvSpPr txBox="1"/>
          <p:nvPr/>
        </p:nvSpPr>
        <p:spPr>
          <a:xfrm>
            <a:off x="12620473" y="10674529"/>
            <a:ext cx="236063" cy="267757"/>
          </a:xfrm>
          <a:prstGeom prst="rect">
            <a:avLst/>
          </a:prstGeom>
          <a:noFill/>
        </p:spPr>
        <p:txBody>
          <a:bodyPr wrap="none" rtlCol="0">
            <a:spAutoFit/>
          </a:bodyPr>
          <a:lstStyle/>
          <a:p>
            <a:r>
              <a:rPr lang="en-US" sz="1600" dirty="0" smtClean="0"/>
              <a:t>1</a:t>
            </a:r>
            <a:endParaRPr lang="en-US" sz="1600" dirty="0"/>
          </a:p>
        </p:txBody>
      </p:sp>
      <p:sp>
        <p:nvSpPr>
          <p:cNvPr id="201" name="TextBox 200"/>
          <p:cNvSpPr txBox="1"/>
          <p:nvPr/>
        </p:nvSpPr>
        <p:spPr>
          <a:xfrm>
            <a:off x="12366207" y="11219094"/>
            <a:ext cx="236063" cy="267757"/>
          </a:xfrm>
          <a:prstGeom prst="rect">
            <a:avLst/>
          </a:prstGeom>
          <a:noFill/>
        </p:spPr>
        <p:txBody>
          <a:bodyPr wrap="none" rtlCol="0">
            <a:spAutoFit/>
          </a:bodyPr>
          <a:lstStyle/>
          <a:p>
            <a:r>
              <a:rPr lang="en-US" sz="1600" dirty="0" smtClean="0"/>
              <a:t>2</a:t>
            </a:r>
            <a:endParaRPr lang="en-US" sz="1600" dirty="0"/>
          </a:p>
        </p:txBody>
      </p:sp>
      <p:sp>
        <p:nvSpPr>
          <p:cNvPr id="202" name="TextBox 201"/>
          <p:cNvSpPr txBox="1"/>
          <p:nvPr/>
        </p:nvSpPr>
        <p:spPr>
          <a:xfrm>
            <a:off x="12877801" y="11225000"/>
            <a:ext cx="236063" cy="267757"/>
          </a:xfrm>
          <a:prstGeom prst="rect">
            <a:avLst/>
          </a:prstGeom>
          <a:noFill/>
        </p:spPr>
        <p:txBody>
          <a:bodyPr wrap="none" rtlCol="0">
            <a:spAutoFit/>
          </a:bodyPr>
          <a:lstStyle/>
          <a:p>
            <a:r>
              <a:rPr lang="en-US" sz="1600" dirty="0"/>
              <a:t>3</a:t>
            </a:r>
            <a:endParaRPr lang="en-US" sz="1600" dirty="0"/>
          </a:p>
        </p:txBody>
      </p:sp>
      <p:sp>
        <p:nvSpPr>
          <p:cNvPr id="203" name="TextBox 202"/>
          <p:cNvSpPr txBox="1"/>
          <p:nvPr/>
        </p:nvSpPr>
        <p:spPr>
          <a:xfrm>
            <a:off x="12365612" y="11726824"/>
            <a:ext cx="236063" cy="267757"/>
          </a:xfrm>
          <a:prstGeom prst="rect">
            <a:avLst/>
          </a:prstGeom>
          <a:noFill/>
        </p:spPr>
        <p:txBody>
          <a:bodyPr wrap="none" rtlCol="0">
            <a:spAutoFit/>
          </a:bodyPr>
          <a:lstStyle/>
          <a:p>
            <a:r>
              <a:rPr lang="en-US" sz="1600" dirty="0"/>
              <a:t>4</a:t>
            </a:r>
            <a:endParaRPr lang="en-US" sz="1600" dirty="0"/>
          </a:p>
        </p:txBody>
      </p:sp>
      <p:sp>
        <p:nvSpPr>
          <p:cNvPr id="204" name="TextBox 203"/>
          <p:cNvSpPr txBox="1"/>
          <p:nvPr/>
        </p:nvSpPr>
        <p:spPr>
          <a:xfrm>
            <a:off x="12904051" y="11722370"/>
            <a:ext cx="236063" cy="267757"/>
          </a:xfrm>
          <a:prstGeom prst="rect">
            <a:avLst/>
          </a:prstGeom>
          <a:noFill/>
        </p:spPr>
        <p:txBody>
          <a:bodyPr wrap="none" rtlCol="0">
            <a:spAutoFit/>
          </a:bodyPr>
          <a:lstStyle/>
          <a:p>
            <a:r>
              <a:rPr lang="en-US" sz="1600" dirty="0" smtClean="0"/>
              <a:t>5</a:t>
            </a:r>
            <a:endParaRPr lang="en-US" sz="1600" dirty="0"/>
          </a:p>
        </p:txBody>
      </p:sp>
      <p:sp>
        <p:nvSpPr>
          <p:cNvPr id="205" name="TextBox 204"/>
          <p:cNvSpPr txBox="1"/>
          <p:nvPr/>
        </p:nvSpPr>
        <p:spPr>
          <a:xfrm>
            <a:off x="13759355" y="10802432"/>
            <a:ext cx="236063" cy="267757"/>
          </a:xfrm>
          <a:prstGeom prst="rect">
            <a:avLst/>
          </a:prstGeom>
          <a:noFill/>
        </p:spPr>
        <p:txBody>
          <a:bodyPr wrap="none" rtlCol="0">
            <a:spAutoFit/>
          </a:bodyPr>
          <a:lstStyle/>
          <a:p>
            <a:r>
              <a:rPr lang="en-US" sz="1600" dirty="0" smtClean="0"/>
              <a:t>1</a:t>
            </a:r>
            <a:endParaRPr lang="en-US" sz="1600" dirty="0"/>
          </a:p>
        </p:txBody>
      </p:sp>
      <p:sp>
        <p:nvSpPr>
          <p:cNvPr id="206" name="TextBox 205"/>
          <p:cNvSpPr txBox="1"/>
          <p:nvPr/>
        </p:nvSpPr>
        <p:spPr>
          <a:xfrm>
            <a:off x="14270462" y="10807001"/>
            <a:ext cx="236063" cy="267757"/>
          </a:xfrm>
          <a:prstGeom prst="rect">
            <a:avLst/>
          </a:prstGeom>
          <a:noFill/>
        </p:spPr>
        <p:txBody>
          <a:bodyPr wrap="none" rtlCol="0">
            <a:spAutoFit/>
          </a:bodyPr>
          <a:lstStyle/>
          <a:p>
            <a:r>
              <a:rPr lang="en-US" sz="1600" dirty="0"/>
              <a:t>2</a:t>
            </a:r>
            <a:endParaRPr lang="en-US" sz="1600" dirty="0"/>
          </a:p>
        </p:txBody>
      </p:sp>
      <p:sp>
        <p:nvSpPr>
          <p:cNvPr id="207" name="TextBox 206"/>
          <p:cNvSpPr txBox="1"/>
          <p:nvPr/>
        </p:nvSpPr>
        <p:spPr>
          <a:xfrm>
            <a:off x="13754256" y="11313196"/>
            <a:ext cx="236063" cy="267757"/>
          </a:xfrm>
          <a:prstGeom prst="rect">
            <a:avLst/>
          </a:prstGeom>
          <a:noFill/>
        </p:spPr>
        <p:txBody>
          <a:bodyPr wrap="none" rtlCol="0">
            <a:spAutoFit/>
          </a:bodyPr>
          <a:lstStyle/>
          <a:p>
            <a:r>
              <a:rPr lang="en-US" sz="1600" dirty="0"/>
              <a:t>3</a:t>
            </a:r>
            <a:endParaRPr lang="en-US" sz="1600" dirty="0"/>
          </a:p>
        </p:txBody>
      </p:sp>
      <p:sp>
        <p:nvSpPr>
          <p:cNvPr id="208" name="TextBox 207"/>
          <p:cNvSpPr txBox="1"/>
          <p:nvPr/>
        </p:nvSpPr>
        <p:spPr>
          <a:xfrm>
            <a:off x="14273997" y="11312256"/>
            <a:ext cx="236063" cy="267757"/>
          </a:xfrm>
          <a:prstGeom prst="rect">
            <a:avLst/>
          </a:prstGeom>
          <a:noFill/>
        </p:spPr>
        <p:txBody>
          <a:bodyPr wrap="none" rtlCol="0">
            <a:spAutoFit/>
          </a:bodyPr>
          <a:lstStyle/>
          <a:p>
            <a:r>
              <a:rPr lang="en-US" sz="1600" dirty="0"/>
              <a:t>4</a:t>
            </a:r>
            <a:endParaRPr lang="en-US" sz="1600" dirty="0"/>
          </a:p>
        </p:txBody>
      </p:sp>
      <p:sp>
        <p:nvSpPr>
          <p:cNvPr id="209" name="TextBox 208"/>
          <p:cNvSpPr txBox="1"/>
          <p:nvPr/>
        </p:nvSpPr>
        <p:spPr>
          <a:xfrm>
            <a:off x="14884251" y="10805649"/>
            <a:ext cx="236063" cy="267757"/>
          </a:xfrm>
          <a:prstGeom prst="rect">
            <a:avLst/>
          </a:prstGeom>
          <a:noFill/>
        </p:spPr>
        <p:txBody>
          <a:bodyPr wrap="none" rtlCol="0">
            <a:spAutoFit/>
          </a:bodyPr>
          <a:lstStyle/>
          <a:p>
            <a:r>
              <a:rPr lang="en-US" sz="1600" dirty="0"/>
              <a:t>5</a:t>
            </a:r>
            <a:endParaRPr lang="en-US" sz="1600" dirty="0"/>
          </a:p>
        </p:txBody>
      </p:sp>
      <p:sp>
        <p:nvSpPr>
          <p:cNvPr id="210" name="TextBox 209"/>
          <p:cNvSpPr txBox="1"/>
          <p:nvPr/>
        </p:nvSpPr>
        <p:spPr>
          <a:xfrm>
            <a:off x="14884251" y="11329330"/>
            <a:ext cx="236063" cy="267757"/>
          </a:xfrm>
          <a:prstGeom prst="rect">
            <a:avLst/>
          </a:prstGeom>
          <a:noFill/>
        </p:spPr>
        <p:txBody>
          <a:bodyPr wrap="none" rtlCol="0">
            <a:spAutoFit/>
          </a:bodyPr>
          <a:lstStyle/>
          <a:p>
            <a:r>
              <a:rPr lang="en-US" sz="1600" dirty="0"/>
              <a:t>6</a:t>
            </a:r>
            <a:endParaRPr lang="en-US" sz="1600" dirty="0"/>
          </a:p>
        </p:txBody>
      </p:sp>
      <p:sp>
        <p:nvSpPr>
          <p:cNvPr id="211" name="Oval 210"/>
          <p:cNvSpPr/>
          <p:nvPr/>
        </p:nvSpPr>
        <p:spPr>
          <a:xfrm>
            <a:off x="12663370" y="12211745"/>
            <a:ext cx="241061" cy="24106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2" name="Oval 211"/>
          <p:cNvSpPr/>
          <p:nvPr/>
        </p:nvSpPr>
        <p:spPr>
          <a:xfrm>
            <a:off x="14331764" y="12217413"/>
            <a:ext cx="241061" cy="24106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3" name="TextBox 212"/>
          <p:cNvSpPr txBox="1"/>
          <p:nvPr/>
        </p:nvSpPr>
        <p:spPr>
          <a:xfrm>
            <a:off x="12645064" y="12150989"/>
            <a:ext cx="265772" cy="338554"/>
          </a:xfrm>
          <a:prstGeom prst="rect">
            <a:avLst/>
          </a:prstGeom>
          <a:noFill/>
        </p:spPr>
        <p:txBody>
          <a:bodyPr wrap="square" rtlCol="0">
            <a:spAutoFit/>
          </a:bodyPr>
          <a:lstStyle/>
          <a:p>
            <a:r>
              <a:rPr lang="en-US" sz="1600" dirty="0"/>
              <a:t>6</a:t>
            </a:r>
            <a:endParaRPr lang="en-US" sz="1600" dirty="0"/>
          </a:p>
        </p:txBody>
      </p:sp>
      <p:sp>
        <p:nvSpPr>
          <p:cNvPr id="214" name="TextBox 213"/>
          <p:cNvSpPr txBox="1"/>
          <p:nvPr/>
        </p:nvSpPr>
        <p:spPr>
          <a:xfrm>
            <a:off x="14323455" y="12178995"/>
            <a:ext cx="236063" cy="267757"/>
          </a:xfrm>
          <a:prstGeom prst="rect">
            <a:avLst/>
          </a:prstGeom>
          <a:noFill/>
        </p:spPr>
        <p:txBody>
          <a:bodyPr wrap="none" rtlCol="0">
            <a:spAutoFit/>
          </a:bodyPr>
          <a:lstStyle/>
          <a:p>
            <a:r>
              <a:rPr lang="en-US" sz="1600" dirty="0" smtClean="0"/>
              <a:t>7</a:t>
            </a:r>
            <a:endParaRPr lang="en-US" sz="1600" dirty="0"/>
          </a:p>
        </p:txBody>
      </p:sp>
      <p:cxnSp>
        <p:nvCxnSpPr>
          <p:cNvPr id="2370" name="Curved Connector 2369"/>
          <p:cNvCxnSpPr>
            <a:stCxn id="211" idx="6"/>
            <a:endCxn id="199" idx="4"/>
          </p:cNvCxnSpPr>
          <p:nvPr/>
        </p:nvCxnSpPr>
        <p:spPr>
          <a:xfrm flipV="1">
            <a:off x="12904431" y="11611776"/>
            <a:ext cx="2110920" cy="720500"/>
          </a:xfrm>
          <a:prstGeom prst="curvedConnector2">
            <a:avLst/>
          </a:prstGeom>
          <a:ln w="22225">
            <a:solidFill>
              <a:schemeClr val="accent2"/>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p:cNvCxnSpPr>
            <a:stCxn id="211" idx="6"/>
            <a:endCxn id="196" idx="6"/>
          </p:cNvCxnSpPr>
          <p:nvPr/>
        </p:nvCxnSpPr>
        <p:spPr>
          <a:xfrm flipV="1">
            <a:off x="12904431" y="10981851"/>
            <a:ext cx="2231450" cy="1350425"/>
          </a:xfrm>
          <a:prstGeom prst="curvedConnector3">
            <a:avLst>
              <a:gd name="adj1" fmla="val 108102"/>
            </a:avLst>
          </a:prstGeom>
          <a:ln w="22225">
            <a:solidFill>
              <a:schemeClr val="accent2"/>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6" name="Curved Connector 2375"/>
          <p:cNvCxnSpPr>
            <a:stCxn id="78" idx="1"/>
            <a:endCxn id="212" idx="4"/>
          </p:cNvCxnSpPr>
          <p:nvPr/>
        </p:nvCxnSpPr>
        <p:spPr>
          <a:xfrm rot="10800000" flipH="1" flipV="1">
            <a:off x="12620473" y="10808408"/>
            <a:ext cx="1831822" cy="1650066"/>
          </a:xfrm>
          <a:prstGeom prst="curvedConnector4">
            <a:avLst>
              <a:gd name="adj1" fmla="val -24224"/>
              <a:gd name="adj2" fmla="val 113854"/>
            </a:avLst>
          </a:prstGeom>
          <a:ln w="22225">
            <a:solidFill>
              <a:schemeClr val="accent2"/>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01" idx="0"/>
            <a:endCxn id="205" idx="1"/>
          </p:cNvCxnSpPr>
          <p:nvPr/>
        </p:nvCxnSpPr>
        <p:spPr>
          <a:xfrm rot="5400000" flipH="1" flipV="1">
            <a:off x="12980406" y="10440145"/>
            <a:ext cx="282783" cy="1275116"/>
          </a:xfrm>
          <a:prstGeom prst="curvedConnector2">
            <a:avLst/>
          </a:prstGeom>
          <a:ln w="22225">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Curved Connector 244"/>
          <p:cNvCxnSpPr/>
          <p:nvPr/>
        </p:nvCxnSpPr>
        <p:spPr>
          <a:xfrm rot="5400000" flipH="1" flipV="1">
            <a:off x="13513416" y="10389645"/>
            <a:ext cx="434070" cy="1389531"/>
          </a:xfrm>
          <a:prstGeom prst="curvedConnector3">
            <a:avLst>
              <a:gd name="adj1" fmla="val 141651"/>
            </a:avLst>
          </a:prstGeom>
          <a:ln w="22225">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Curved Connector 247"/>
          <p:cNvCxnSpPr>
            <a:stCxn id="203" idx="0"/>
            <a:endCxn id="207" idx="1"/>
          </p:cNvCxnSpPr>
          <p:nvPr/>
        </p:nvCxnSpPr>
        <p:spPr>
          <a:xfrm rot="5400000" flipH="1" flipV="1">
            <a:off x="12979076" y="10951644"/>
            <a:ext cx="279749" cy="1270612"/>
          </a:xfrm>
          <a:prstGeom prst="curvedConnector2">
            <a:avLst/>
          </a:prstGeom>
          <a:ln w="22225">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a:stCxn id="204" idx="3"/>
            <a:endCxn id="187" idx="4"/>
          </p:cNvCxnSpPr>
          <p:nvPr/>
        </p:nvCxnSpPr>
        <p:spPr>
          <a:xfrm flipV="1">
            <a:off x="13140114" y="11608868"/>
            <a:ext cx="1276878" cy="247381"/>
          </a:xfrm>
          <a:prstGeom prst="curvedConnector2">
            <a:avLst/>
          </a:prstGeom>
          <a:ln w="22225">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18" name="Picture 24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16229" y="10206494"/>
            <a:ext cx="8892175" cy="2518906"/>
          </a:xfrm>
          <a:prstGeom prst="rect">
            <a:avLst/>
          </a:prstGeom>
        </p:spPr>
      </p:pic>
      <p:sp>
        <p:nvSpPr>
          <p:cNvPr id="288" name="TextBox 287"/>
          <p:cNvSpPr txBox="1"/>
          <p:nvPr/>
        </p:nvSpPr>
        <p:spPr>
          <a:xfrm>
            <a:off x="12589551" y="10287000"/>
            <a:ext cx="344966" cy="338554"/>
          </a:xfrm>
          <a:prstGeom prst="rect">
            <a:avLst/>
          </a:prstGeom>
          <a:noFill/>
        </p:spPr>
        <p:txBody>
          <a:bodyPr wrap="none" rtlCol="0">
            <a:spAutoFit/>
          </a:bodyPr>
          <a:lstStyle/>
          <a:p>
            <a:r>
              <a:rPr lang="en-US" sz="1600" dirty="0"/>
              <a:t>G</a:t>
            </a:r>
            <a:endParaRPr lang="en-US" sz="1600" dirty="0"/>
          </a:p>
        </p:txBody>
      </p:sp>
      <p:sp>
        <p:nvSpPr>
          <p:cNvPr id="289" name="TextBox 288"/>
          <p:cNvSpPr txBox="1"/>
          <p:nvPr/>
        </p:nvSpPr>
        <p:spPr>
          <a:xfrm>
            <a:off x="14296461" y="10291544"/>
            <a:ext cx="389850" cy="338554"/>
          </a:xfrm>
          <a:prstGeom prst="rect">
            <a:avLst/>
          </a:prstGeom>
          <a:noFill/>
        </p:spPr>
        <p:txBody>
          <a:bodyPr wrap="none" rtlCol="0">
            <a:spAutoFit/>
          </a:bodyPr>
          <a:lstStyle/>
          <a:p>
            <a:r>
              <a:rPr lang="en-US" sz="1600" dirty="0" smtClean="0"/>
              <a:t>G’</a:t>
            </a:r>
            <a:endParaRPr lang="en-US" sz="1600" dirty="0"/>
          </a:p>
        </p:txBody>
      </p:sp>
      <mc:AlternateContent xmlns:mc="http://schemas.openxmlformats.org/markup-compatibility/2006">
        <mc:Choice xmlns:a14="http://schemas.microsoft.com/office/drawing/2010/main" Requires="a14">
          <p:sp>
            <p:nvSpPr>
              <p:cNvPr id="290" name="Text Box 357"/>
              <p:cNvSpPr txBox="1">
                <a:spLocks noChangeArrowheads="1"/>
              </p:cNvSpPr>
              <p:nvPr/>
            </p:nvSpPr>
            <p:spPr bwMode="auto">
              <a:xfrm>
                <a:off x="12385695" y="12801600"/>
                <a:ext cx="11464924" cy="4671095"/>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Because each graph could have nodes outside of the pattern (e.g. node 1 in </a:t>
                </a:r>
                <a14:m>
                  <m:oMath xmlns:m="http://schemas.openxmlformats.org/officeDocument/2006/math">
                    <m:r>
                      <a:rPr lang="en-US" altLang="zh-CN" sz="2400" i="1">
                        <a:latin typeface="Cambria Math" charset="0"/>
                      </a:rPr>
                      <m:t>𝐺</m:t>
                    </m:r>
                  </m:oMath>
                </a14:m>
                <a:r>
                  <a:rPr lang="en-US" altLang="zh-CN" sz="2400" dirty="0" smtClean="0"/>
                  <a:t> and  node 5, 6 in </a:t>
                </a:r>
                <a14:m>
                  <m:oMath xmlns:m="http://schemas.openxmlformats.org/officeDocument/2006/math">
                    <m:sSup>
                      <m:sSupPr>
                        <m:ctrlPr>
                          <a:rPr lang="en-US" altLang="zh-CN" sz="2400" b="0" i="1" smtClean="0">
                            <a:latin typeface="Cambria Math" charset="0"/>
                          </a:rPr>
                        </m:ctrlPr>
                      </m:sSupPr>
                      <m:e>
                        <m:r>
                          <a:rPr lang="en-US" altLang="zh-CN" sz="2400" i="1">
                            <a:latin typeface="Cambria Math" charset="0"/>
                          </a:rPr>
                          <m:t>𝐺</m:t>
                        </m:r>
                      </m:e>
                      <m:sup>
                        <m:r>
                          <a:rPr lang="en-US" altLang="zh-CN" sz="2400" b="0" i="1" smtClean="0">
                            <a:latin typeface="Cambria Math" charset="0"/>
                          </a:rPr>
                          <m:t>′</m:t>
                        </m:r>
                      </m:sup>
                    </m:sSup>
                  </m:oMath>
                </a14:m>
                <a:r>
                  <a:rPr lang="en-US" sz="2400" dirty="0" smtClean="0"/>
                  <a:t>), </a:t>
                </a:r>
                <a:r>
                  <a:rPr lang="en-US" altLang="zh-CN" sz="2400" dirty="0"/>
                  <a:t>Gold</a:t>
                </a:r>
                <a:r>
                  <a:rPr lang="zh-CN" altLang="en-US" sz="2400" dirty="0"/>
                  <a:t> </a:t>
                </a:r>
                <a:r>
                  <a:rPr lang="en-US" altLang="zh-CN" sz="2400" dirty="0"/>
                  <a:t>and</a:t>
                </a:r>
                <a:r>
                  <a:rPr lang="zh-CN" altLang="en-US" sz="2400" dirty="0"/>
                  <a:t> </a:t>
                </a:r>
                <a:r>
                  <a:rPr lang="en-US" sz="2400" dirty="0"/>
                  <a:t>Rangarajan</a:t>
                </a:r>
                <a:r>
                  <a:rPr lang="en-US" sz="2400" dirty="0" smtClean="0"/>
                  <a:t> introduced a </a:t>
                </a:r>
                <a:r>
                  <a:rPr lang="en-US" sz="2400" i="1" dirty="0" smtClean="0"/>
                  <a:t>null</a:t>
                </a:r>
                <a:r>
                  <a:rPr lang="en-US" sz="2400" dirty="0" smtClean="0"/>
                  <a:t> node to each graph (node 6 in </a:t>
                </a:r>
                <a14:m>
                  <m:oMath xmlns:m="http://schemas.openxmlformats.org/officeDocument/2006/math">
                    <m:r>
                      <a:rPr lang="en-US" altLang="zh-CN" sz="2400" i="1">
                        <a:latin typeface="Cambria Math" charset="0"/>
                      </a:rPr>
                      <m:t>𝐺</m:t>
                    </m:r>
                  </m:oMath>
                </a14:m>
                <a:r>
                  <a:rPr lang="en-US" sz="2400" dirty="0" smtClean="0"/>
                  <a:t> and node 7 in </a:t>
                </a:r>
                <a14:m>
                  <m:oMath xmlns:m="http://schemas.openxmlformats.org/officeDocument/2006/math">
                    <m:r>
                      <a:rPr lang="en-US" altLang="zh-CN" sz="2400" i="1">
                        <a:latin typeface="Cambria Math" charset="0"/>
                      </a:rPr>
                      <m:t>𝐺</m:t>
                    </m:r>
                    <m:r>
                      <a:rPr lang="en-US" altLang="zh-CN" sz="2400" b="0" i="1" smtClean="0">
                        <a:latin typeface="Cambria Math" charset="0"/>
                      </a:rPr>
                      <m:t>′</m:t>
                    </m:r>
                  </m:oMath>
                </a14:m>
                <a:r>
                  <a:rPr lang="en-US" sz="2400" dirty="0" smtClean="0"/>
                  <a:t>) allowing background node that has small probability with other nodes matching to this </a:t>
                </a:r>
                <a:r>
                  <a:rPr lang="en-US" sz="2400" i="1" dirty="0" smtClean="0"/>
                  <a:t>null</a:t>
                </a:r>
                <a:r>
                  <a:rPr lang="en-US" sz="2400" dirty="0" smtClean="0"/>
                  <a:t> node. </a:t>
                </a:r>
              </a:p>
              <a:p>
                <a:pPr>
                  <a:spcBef>
                    <a:spcPts val="600"/>
                  </a:spcBef>
                  <a:spcAft>
                    <a:spcPts val="600"/>
                  </a:spcAft>
                </a:pPr>
                <a:r>
                  <a:rPr lang="en-US" sz="2400" dirty="0"/>
                  <a:t>	</a:t>
                </a:r>
                <a:r>
                  <a:rPr lang="en-US" sz="2400" dirty="0" smtClean="0"/>
                  <a:t>However, since the algorithm first introduced in 1996, we have collected more data and therefore, the graphs we need to work with get much larger. In these larger graph (&gt;50 nodes), we observe that the background noise nodes end up match to each other because even very little similarity in their structure can reduce the regularization power of the </a:t>
                </a:r>
                <a:r>
                  <a:rPr lang="en-US" sz="2400" i="1" dirty="0" smtClean="0"/>
                  <a:t>null</a:t>
                </a:r>
                <a:r>
                  <a:rPr lang="en-US" sz="2400" dirty="0" smtClean="0"/>
                  <a:t> node. Therefore, we introduce a self connected edge to the </a:t>
                </a:r>
                <a:r>
                  <a:rPr lang="en-US" sz="2400" i="1" dirty="0" smtClean="0"/>
                  <a:t>null</a:t>
                </a:r>
                <a:r>
                  <a:rPr lang="en-US" sz="2400" dirty="0" smtClean="0"/>
                  <a:t> node and turn the </a:t>
                </a:r>
                <a:r>
                  <a:rPr lang="en-US" sz="2400" i="1" dirty="0" smtClean="0"/>
                  <a:t>null </a:t>
                </a:r>
                <a:r>
                  <a:rPr lang="en-US" sz="2400" dirty="0" smtClean="0"/>
                  <a:t>node to a </a:t>
                </a:r>
                <a:r>
                  <a:rPr lang="en-US" sz="2400" b="1" dirty="0" smtClean="0"/>
                  <a:t>fully connected network </a:t>
                </a:r>
                <a:r>
                  <a:rPr lang="en-US" sz="2400" dirty="0" smtClean="0"/>
                  <a:t>that can match to </a:t>
                </a:r>
                <a:r>
                  <a:rPr lang="en-US" sz="2400" b="1" dirty="0" smtClean="0"/>
                  <a:t>any pattern </a:t>
                </a:r>
                <a:r>
                  <a:rPr lang="en-US" sz="2400" dirty="0" smtClean="0"/>
                  <a:t>instead of </a:t>
                </a:r>
                <a:r>
                  <a:rPr lang="en-US" sz="2400" b="1" dirty="0" smtClean="0"/>
                  <a:t>node </a:t>
                </a:r>
                <a:r>
                  <a:rPr lang="en-US" sz="2400" dirty="0" smtClean="0"/>
                  <a:t>as in </a:t>
                </a:r>
                <a:r>
                  <a:rPr lang="en-US" altLang="zh-CN" sz="2400" dirty="0"/>
                  <a:t>Gold</a:t>
                </a:r>
                <a:r>
                  <a:rPr lang="zh-CN" altLang="en-US" sz="2400" dirty="0"/>
                  <a:t> </a:t>
                </a:r>
                <a:r>
                  <a:rPr lang="en-US" altLang="zh-CN" sz="2400" dirty="0"/>
                  <a:t>and</a:t>
                </a:r>
                <a:r>
                  <a:rPr lang="zh-CN" altLang="en-US" sz="2400" dirty="0"/>
                  <a:t> </a:t>
                </a:r>
                <a:r>
                  <a:rPr lang="en-US" sz="2400" dirty="0" smtClean="0"/>
                  <a:t>Rangarajan. This improvement gives us a much clearer matching result:</a:t>
                </a:r>
                <a:endParaRPr lang="en-US" sz="2400" dirty="0"/>
              </a:p>
            </p:txBody>
          </p:sp>
        </mc:Choice>
        <mc:Fallback>
          <p:sp>
            <p:nvSpPr>
              <p:cNvPr id="290" name="Text Box 357"/>
              <p:cNvSpPr txBox="1">
                <a:spLocks noRot="1" noChangeAspect="1" noMove="1" noResize="1" noEditPoints="1" noAdjustHandles="1" noChangeArrowheads="1" noChangeShapeType="1" noTextEdit="1"/>
              </p:cNvSpPr>
              <p:nvPr/>
            </p:nvSpPr>
            <p:spPr bwMode="auto">
              <a:xfrm>
                <a:off x="12385695" y="12801600"/>
                <a:ext cx="11464924" cy="4671095"/>
              </a:xfrm>
              <a:prstGeom prst="rect">
                <a:avLst/>
              </a:prstGeom>
              <a:blipFill rotWithShape="0">
                <a:blip r:embed="rId10"/>
                <a:stretch>
                  <a:fillRect l="-1648" t="-1044" r="-1542" b="-2219"/>
                </a:stretch>
              </a:blipFill>
              <a:ln w="9525">
                <a:noFill/>
                <a:miter lim="800000"/>
                <a:headEnd/>
                <a:tailEnd/>
              </a:ln>
            </p:spPr>
            <p:txBody>
              <a:bodyPr/>
              <a:lstStyle/>
              <a:p>
                <a:r>
                  <a:rPr lang="en-US">
                    <a:noFill/>
                  </a:rPr>
                  <a:t> </a:t>
                </a:r>
              </a:p>
            </p:txBody>
          </p:sp>
        </mc:Fallback>
      </mc:AlternateContent>
      <p:sp>
        <p:nvSpPr>
          <p:cNvPr id="291" name="Oval 290"/>
          <p:cNvSpPr/>
          <p:nvPr/>
        </p:nvSpPr>
        <p:spPr>
          <a:xfrm>
            <a:off x="12344400" y="1838677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2" name="Oval 291"/>
          <p:cNvSpPr/>
          <p:nvPr/>
        </p:nvSpPr>
        <p:spPr>
          <a:xfrm>
            <a:off x="13000294" y="18386774"/>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3" name="Oval 292"/>
          <p:cNvSpPr/>
          <p:nvPr/>
        </p:nvSpPr>
        <p:spPr>
          <a:xfrm>
            <a:off x="13000294" y="1902718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4" name="Oval 293"/>
          <p:cNvSpPr/>
          <p:nvPr/>
        </p:nvSpPr>
        <p:spPr>
          <a:xfrm>
            <a:off x="12344400" y="19027180"/>
            <a:ext cx="304800" cy="304800"/>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95" name="Straight Connector 294"/>
          <p:cNvCxnSpPr/>
          <p:nvPr/>
        </p:nvCxnSpPr>
        <p:spPr>
          <a:xfrm flipV="1">
            <a:off x="12496800" y="18691574"/>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13152694" y="18691574"/>
            <a:ext cx="0" cy="33560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H="1">
            <a:off x="12649200" y="19179580"/>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12649200" y="18539174"/>
            <a:ext cx="35109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flipV="1">
            <a:off x="12604563" y="18646937"/>
            <a:ext cx="440368" cy="42488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0" name="Oval 299"/>
          <p:cNvSpPr/>
          <p:nvPr/>
        </p:nvSpPr>
        <p:spPr>
          <a:xfrm>
            <a:off x="13756864" y="18386774"/>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01" name="Straight Connector 300"/>
          <p:cNvCxnSpPr/>
          <p:nvPr/>
        </p:nvCxnSpPr>
        <p:spPr>
          <a:xfrm>
            <a:off x="13909264" y="18691574"/>
            <a:ext cx="0" cy="33928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13305094" y="18539174"/>
            <a:ext cx="45177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3" name="Oval 302"/>
          <p:cNvSpPr/>
          <p:nvPr/>
        </p:nvSpPr>
        <p:spPr>
          <a:xfrm>
            <a:off x="13756864" y="19030856"/>
            <a:ext cx="304800" cy="304800"/>
          </a:xfrm>
          <a:prstGeom prst="ellipse">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5" name="Oval 304"/>
          <p:cNvSpPr/>
          <p:nvPr/>
        </p:nvSpPr>
        <p:spPr>
          <a:xfrm>
            <a:off x="13572021" y="19681139"/>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25" name="Curved Connector 1024"/>
          <p:cNvCxnSpPr>
            <a:stCxn id="305" idx="4"/>
            <a:endCxn id="305" idx="0"/>
          </p:cNvCxnSpPr>
          <p:nvPr/>
        </p:nvCxnSpPr>
        <p:spPr>
          <a:xfrm rot="5400000" flipH="1">
            <a:off x="13572021" y="19833539"/>
            <a:ext cx="304800" cy="12700"/>
          </a:xfrm>
          <a:prstGeom prst="curvedConnector5">
            <a:avLst>
              <a:gd name="adj1" fmla="val -57352"/>
              <a:gd name="adj2" fmla="val 5329409"/>
              <a:gd name="adj3" fmla="val 170587"/>
            </a:avLst>
          </a:prstGeom>
          <a:ln w="222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a:off x="13832239" y="18359921"/>
            <a:ext cx="1288076" cy="1171244"/>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flipV="1">
            <a:off x="13772589" y="20179764"/>
            <a:ext cx="1661474" cy="8201"/>
          </a:xfrm>
          <a:prstGeom prst="line">
            <a:avLst/>
          </a:prstGeom>
          <a:ln w="25400">
            <a:solidFill>
              <a:schemeClr val="accent2"/>
            </a:solidFill>
            <a:prstDash val="sysDash"/>
            <a:headEnd type="none"/>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15173900" y="18378493"/>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6" name="Oval 325"/>
          <p:cNvSpPr/>
          <p:nvPr/>
        </p:nvSpPr>
        <p:spPr>
          <a:xfrm>
            <a:off x="15705292" y="18376870"/>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7" name="Oval 326"/>
          <p:cNvSpPr/>
          <p:nvPr/>
        </p:nvSpPr>
        <p:spPr>
          <a:xfrm>
            <a:off x="16241608" y="18380782"/>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8" name="Oval 327"/>
          <p:cNvSpPr/>
          <p:nvPr/>
        </p:nvSpPr>
        <p:spPr>
          <a:xfrm>
            <a:off x="15173900" y="18800250"/>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9" name="Oval 328"/>
          <p:cNvSpPr/>
          <p:nvPr/>
        </p:nvSpPr>
        <p:spPr>
          <a:xfrm>
            <a:off x="15705292" y="18800250"/>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0" name="Oval 329"/>
          <p:cNvSpPr/>
          <p:nvPr/>
        </p:nvSpPr>
        <p:spPr>
          <a:xfrm>
            <a:off x="16236684" y="18821619"/>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1" name="Oval 330"/>
          <p:cNvSpPr/>
          <p:nvPr/>
        </p:nvSpPr>
        <p:spPr>
          <a:xfrm>
            <a:off x="15173900" y="19249220"/>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2" name="Oval 331"/>
          <p:cNvSpPr/>
          <p:nvPr/>
        </p:nvSpPr>
        <p:spPr>
          <a:xfrm>
            <a:off x="15705292" y="19245974"/>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3" name="Oval 332"/>
          <p:cNvSpPr/>
          <p:nvPr/>
        </p:nvSpPr>
        <p:spPr>
          <a:xfrm>
            <a:off x="16236684" y="19262456"/>
            <a:ext cx="304800" cy="30480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34" name="Straight Connector 333"/>
          <p:cNvCxnSpPr>
            <a:stCxn id="326" idx="2"/>
            <a:endCxn id="325" idx="6"/>
          </p:cNvCxnSpPr>
          <p:nvPr/>
        </p:nvCxnSpPr>
        <p:spPr>
          <a:xfrm flipH="1">
            <a:off x="15478700" y="18529270"/>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H="1">
            <a:off x="16024083" y="18524401"/>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a:off x="15478700" y="18951027"/>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16022165" y="18949404"/>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15492903" y="19410416"/>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H="1">
            <a:off x="16010092" y="19414257"/>
            <a:ext cx="226592" cy="162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29" idx="1"/>
            <a:endCxn id="325" idx="5"/>
          </p:cNvCxnSpPr>
          <p:nvPr/>
        </p:nvCxnSpPr>
        <p:spPr>
          <a:xfrm flipH="1" flipV="1">
            <a:off x="15434063" y="18638656"/>
            <a:ext cx="315866" cy="20623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29" idx="4"/>
            <a:endCxn id="332" idx="0"/>
          </p:cNvCxnSpPr>
          <p:nvPr/>
        </p:nvCxnSpPr>
        <p:spPr>
          <a:xfrm>
            <a:off x="15857692" y="19105050"/>
            <a:ext cx="0" cy="14092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32" idx="1"/>
            <a:endCxn id="328" idx="5"/>
          </p:cNvCxnSpPr>
          <p:nvPr/>
        </p:nvCxnSpPr>
        <p:spPr>
          <a:xfrm flipH="1" flipV="1">
            <a:off x="15434063" y="19060413"/>
            <a:ext cx="315866" cy="23019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28" idx="0"/>
            <a:endCxn id="325" idx="4"/>
          </p:cNvCxnSpPr>
          <p:nvPr/>
        </p:nvCxnSpPr>
        <p:spPr>
          <a:xfrm flipV="1">
            <a:off x="15326300" y="18683293"/>
            <a:ext cx="0" cy="11695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31" idx="0"/>
            <a:endCxn id="328" idx="4"/>
          </p:cNvCxnSpPr>
          <p:nvPr/>
        </p:nvCxnSpPr>
        <p:spPr>
          <a:xfrm flipV="1">
            <a:off x="15326300" y="19105050"/>
            <a:ext cx="0" cy="14417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29" idx="0"/>
            <a:endCxn id="326" idx="4"/>
          </p:cNvCxnSpPr>
          <p:nvPr/>
        </p:nvCxnSpPr>
        <p:spPr>
          <a:xfrm flipV="1">
            <a:off x="15857692" y="18681670"/>
            <a:ext cx="0" cy="1185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330" idx="0"/>
            <a:endCxn id="327" idx="4"/>
          </p:cNvCxnSpPr>
          <p:nvPr/>
        </p:nvCxnSpPr>
        <p:spPr>
          <a:xfrm flipV="1">
            <a:off x="16389084" y="18685582"/>
            <a:ext cx="4924" cy="1360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333" idx="0"/>
            <a:endCxn id="330" idx="4"/>
          </p:cNvCxnSpPr>
          <p:nvPr/>
        </p:nvCxnSpPr>
        <p:spPr>
          <a:xfrm flipV="1">
            <a:off x="16389084" y="19126419"/>
            <a:ext cx="0" cy="1360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31" idx="7"/>
            <a:endCxn id="326" idx="3"/>
          </p:cNvCxnSpPr>
          <p:nvPr/>
        </p:nvCxnSpPr>
        <p:spPr>
          <a:xfrm flipV="1">
            <a:off x="15434063" y="18637033"/>
            <a:ext cx="315866" cy="65682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stCxn id="330" idx="0"/>
            <a:endCxn id="325" idx="5"/>
          </p:cNvCxnSpPr>
          <p:nvPr/>
        </p:nvCxnSpPr>
        <p:spPr>
          <a:xfrm flipH="1" flipV="1">
            <a:off x="15434063" y="18638656"/>
            <a:ext cx="955021" cy="1829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332" idx="1"/>
            <a:endCxn id="325" idx="5"/>
          </p:cNvCxnSpPr>
          <p:nvPr/>
        </p:nvCxnSpPr>
        <p:spPr>
          <a:xfrm flipH="1" flipV="1">
            <a:off x="15434063" y="18638656"/>
            <a:ext cx="315866" cy="6519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333" idx="1"/>
            <a:endCxn id="325" idx="5"/>
          </p:cNvCxnSpPr>
          <p:nvPr/>
        </p:nvCxnSpPr>
        <p:spPr>
          <a:xfrm flipH="1" flipV="1">
            <a:off x="15434063" y="18638656"/>
            <a:ext cx="847258" cy="6684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331" idx="7"/>
            <a:endCxn id="329" idx="3"/>
          </p:cNvCxnSpPr>
          <p:nvPr/>
        </p:nvCxnSpPr>
        <p:spPr>
          <a:xfrm flipV="1">
            <a:off x="15434063" y="19060413"/>
            <a:ext cx="315866" cy="23344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0" name="TextBox 1079"/>
          <p:cNvSpPr txBox="1"/>
          <p:nvPr/>
        </p:nvSpPr>
        <p:spPr>
          <a:xfrm>
            <a:off x="16561859" y="18288000"/>
            <a:ext cx="729876" cy="1200329"/>
          </a:xfrm>
          <a:prstGeom prst="rect">
            <a:avLst/>
          </a:prstGeom>
          <a:noFill/>
        </p:spPr>
        <p:txBody>
          <a:bodyPr wrap="square" rtlCol="0">
            <a:spAutoFit/>
          </a:bodyPr>
          <a:lstStyle/>
          <a:p>
            <a:r>
              <a:rPr lang="en-US" altLang="zh-CN" sz="2400" dirty="0" smtClean="0">
                <a:solidFill>
                  <a:schemeClr val="accent2"/>
                </a:solidFill>
              </a:rPr>
              <a:t>……</a:t>
            </a:r>
          </a:p>
          <a:p>
            <a:r>
              <a:rPr lang="en-US" altLang="zh-CN" sz="2400" dirty="0">
                <a:solidFill>
                  <a:schemeClr val="accent2"/>
                </a:solidFill>
              </a:rPr>
              <a:t>…</a:t>
            </a:r>
            <a:endParaRPr lang="en-US" sz="2400" dirty="0">
              <a:solidFill>
                <a:schemeClr val="accent2"/>
              </a:solidFill>
            </a:endParaRPr>
          </a:p>
        </p:txBody>
      </p:sp>
      <p:sp>
        <p:nvSpPr>
          <p:cNvPr id="401" name="TextBox 400"/>
          <p:cNvSpPr txBox="1"/>
          <p:nvPr/>
        </p:nvSpPr>
        <p:spPr>
          <a:xfrm rot="5400000">
            <a:off x="15561526" y="19355298"/>
            <a:ext cx="729876" cy="1200329"/>
          </a:xfrm>
          <a:prstGeom prst="rect">
            <a:avLst/>
          </a:prstGeom>
          <a:noFill/>
        </p:spPr>
        <p:txBody>
          <a:bodyPr wrap="square" rtlCol="0">
            <a:spAutoFit/>
          </a:bodyPr>
          <a:lstStyle/>
          <a:p>
            <a:r>
              <a:rPr lang="en-US" altLang="zh-CN" sz="2400" dirty="0" smtClean="0">
                <a:solidFill>
                  <a:schemeClr val="accent2"/>
                </a:solidFill>
              </a:rPr>
              <a:t>……</a:t>
            </a:r>
          </a:p>
          <a:p>
            <a:r>
              <a:rPr lang="en-US" altLang="zh-CN" sz="2400" dirty="0">
                <a:solidFill>
                  <a:schemeClr val="accent2"/>
                </a:solidFill>
              </a:rPr>
              <a:t>…</a:t>
            </a:r>
            <a:endParaRPr lang="en-US" sz="2400" dirty="0">
              <a:solidFill>
                <a:schemeClr val="accent2"/>
              </a:solidFill>
            </a:endParaRPr>
          </a:p>
        </p:txBody>
      </p:sp>
      <p:pic>
        <p:nvPicPr>
          <p:cNvPr id="1082" name="Picture 108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221200" y="17526000"/>
            <a:ext cx="6756400" cy="2824710"/>
          </a:xfrm>
          <a:prstGeom prst="rect">
            <a:avLst/>
          </a:prstGeom>
        </p:spPr>
      </p:pic>
      <p:sp>
        <p:nvSpPr>
          <p:cNvPr id="404" name="Text Box 357"/>
          <p:cNvSpPr txBox="1">
            <a:spLocks noChangeArrowheads="1"/>
          </p:cNvSpPr>
          <p:nvPr/>
        </p:nvSpPr>
        <p:spPr bwMode="auto">
          <a:xfrm>
            <a:off x="12365612" y="20497800"/>
            <a:ext cx="11464924" cy="2301215"/>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t>Another issue we encountered while working with these larger graphs are local minima. Because larger graphs can have multiple similar structures itself, the algorithm can get confused and return a suboptimal matching result instead of a global optimal result. To solve this problem, we introduce a stochastic/random process in the algorithm and allow us to explore different matching result instead of stuck in an converging path to suboptimal solution. The improvement is significant:</a:t>
            </a:r>
            <a:endParaRPr lang="en-US" sz="2400" dirty="0"/>
          </a:p>
        </p:txBody>
      </p:sp>
      <p:sp>
        <p:nvSpPr>
          <p:cNvPr id="405" name="TextBox 404"/>
          <p:cNvSpPr txBox="1"/>
          <p:nvPr/>
        </p:nvSpPr>
        <p:spPr>
          <a:xfrm>
            <a:off x="11589740" y="19708427"/>
            <a:ext cx="1455191" cy="523220"/>
          </a:xfrm>
          <a:prstGeom prst="rect">
            <a:avLst/>
          </a:prstGeom>
          <a:noFill/>
        </p:spPr>
        <p:txBody>
          <a:bodyPr wrap="square" rtlCol="0">
            <a:spAutoFit/>
          </a:bodyPr>
          <a:lstStyle/>
          <a:p>
            <a:pPr algn="ctr"/>
            <a:r>
              <a:rPr lang="en-US" sz="1400" b="1" dirty="0" smtClean="0">
                <a:solidFill>
                  <a:schemeClr val="accent2"/>
                </a:solidFill>
              </a:rPr>
              <a:t>Self connected </a:t>
            </a:r>
            <a:r>
              <a:rPr lang="en-US" sz="1400" b="1" i="1" dirty="0" smtClean="0">
                <a:solidFill>
                  <a:schemeClr val="accent2"/>
                </a:solidFill>
              </a:rPr>
              <a:t>null</a:t>
            </a:r>
            <a:r>
              <a:rPr lang="en-US" sz="1400" b="1" dirty="0" smtClean="0">
                <a:solidFill>
                  <a:schemeClr val="accent2"/>
                </a:solidFill>
              </a:rPr>
              <a:t> node</a:t>
            </a:r>
            <a:endParaRPr lang="en-US" sz="1400" b="1" dirty="0">
              <a:solidFill>
                <a:schemeClr val="accent2"/>
              </a:solidFill>
            </a:endParaRPr>
          </a:p>
        </p:txBody>
      </p:sp>
      <p:pic>
        <p:nvPicPr>
          <p:cNvPr id="1084" name="Picture 108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005994" y="23012400"/>
            <a:ext cx="5525412" cy="3315247"/>
          </a:xfrm>
          <a:prstGeom prst="rect">
            <a:avLst/>
          </a:prstGeom>
        </p:spPr>
      </p:pic>
      <mc:AlternateContent xmlns:mc="http://schemas.openxmlformats.org/markup-compatibility/2006">
        <mc:Choice xmlns:a14="http://schemas.microsoft.com/office/drawing/2010/main" Requires="a14">
          <p:sp>
            <p:nvSpPr>
              <p:cNvPr id="415" name="Text Box 357"/>
              <p:cNvSpPr txBox="1">
                <a:spLocks noChangeArrowheads="1"/>
              </p:cNvSpPr>
              <p:nvPr/>
            </p:nvSpPr>
            <p:spPr bwMode="auto">
              <a:xfrm>
                <a:off x="25527000" y="5623585"/>
                <a:ext cx="10134600" cy="2301215"/>
              </a:xfrm>
              <a:prstGeom prst="rect">
                <a:avLst/>
              </a:prstGeom>
              <a:noFill/>
              <a:ln w="9525">
                <a:noFill/>
                <a:miter lim="800000"/>
                <a:headEnd/>
                <a:tailEnd/>
              </a:ln>
            </p:spPr>
            <p:txBody>
              <a:bodyPr wrap="square" lIns="0" tIns="42200" rIns="84400" bIns="42200">
                <a:spAutoFit/>
              </a:bodyPr>
              <a:lstStyle/>
              <a:p>
                <a:r>
                  <a:rPr lang="en-US" sz="2400" dirty="0" smtClean="0"/>
                  <a:t>	After we are able to compare and match two graphs, </a:t>
                </a:r>
                <a:r>
                  <a:rPr lang="en-US" sz="2400" dirty="0"/>
                  <a:t>we utilized </a:t>
                </a:r>
                <a:r>
                  <a:rPr lang="en-US" sz="2400" dirty="0" smtClean="0"/>
                  <a:t>a </a:t>
                </a:r>
                <a:r>
                  <a:rPr lang="en-US" sz="2400" dirty="0"/>
                  <a:t>probabilistic parametric </a:t>
                </a:r>
                <a:r>
                  <a:rPr lang="en-US" sz="2400" dirty="0" smtClean="0"/>
                  <a:t>model to represent the common pattern from the graphs (Hong and Huang, 2004). Similar to how three normal distribution (or components) to represent the data distribution generated by </a:t>
                </a:r>
                <a14:m>
                  <m:oMath xmlns:m="http://schemas.openxmlformats.org/officeDocument/2006/math">
                    <m:r>
                      <a:rPr lang="en-US" sz="2400" b="0" i="1" smtClean="0">
                        <a:solidFill>
                          <a:srgbClr val="FF0000"/>
                        </a:solidFill>
                        <a:latin typeface="Cambria Math" charset="0"/>
                      </a:rPr>
                      <m:t>𝑓</m:t>
                    </m:r>
                    <m:r>
                      <a:rPr lang="en-US" sz="2400" b="0" i="1" smtClean="0">
                        <a:solidFill>
                          <a:srgbClr val="FF0000"/>
                        </a:solidFill>
                        <a:latin typeface="Cambria Math" charset="0"/>
                      </a:rPr>
                      <m:t>(</m:t>
                    </m:r>
                    <m:r>
                      <a:rPr lang="en-US" sz="2400" b="0" i="1" smtClean="0">
                        <a:solidFill>
                          <a:srgbClr val="FF0000"/>
                        </a:solidFill>
                        <a:latin typeface="Cambria Math" charset="0"/>
                      </a:rPr>
                      <m:t>𝑥</m:t>
                    </m:r>
                    <m:r>
                      <a:rPr lang="en-US" sz="2400" b="0" i="1" smtClean="0">
                        <a:solidFill>
                          <a:srgbClr val="FF0000"/>
                        </a:solidFill>
                        <a:latin typeface="Cambria Math" charset="0"/>
                      </a:rPr>
                      <m:t>)</m:t>
                    </m:r>
                  </m:oMath>
                </a14:m>
                <a:r>
                  <a:rPr lang="en-US" sz="2400" dirty="0" smtClean="0">
                    <a:solidFill>
                      <a:srgbClr val="FF0000"/>
                    </a:solidFill>
                  </a:rPr>
                  <a:t> </a:t>
                </a:r>
                <a:r>
                  <a:rPr lang="en-US" sz="2400" dirty="0" smtClean="0"/>
                  <a:t>below, we followed the below model training process and used a couple of graphs as components to represent the common pattern.</a:t>
                </a:r>
                <a:endParaRPr lang="en-US" sz="2400" dirty="0"/>
              </a:p>
            </p:txBody>
          </p:sp>
        </mc:Choice>
        <mc:Fallback>
          <p:sp>
            <p:nvSpPr>
              <p:cNvPr id="415" name="Text Box 357"/>
              <p:cNvSpPr txBox="1">
                <a:spLocks noRot="1" noChangeAspect="1" noMove="1" noResize="1" noEditPoints="1" noAdjustHandles="1" noChangeArrowheads="1" noChangeShapeType="1" noTextEdit="1"/>
              </p:cNvSpPr>
              <p:nvPr/>
            </p:nvSpPr>
            <p:spPr bwMode="auto">
              <a:xfrm>
                <a:off x="25527000" y="5623585"/>
                <a:ext cx="10134600" cy="2301215"/>
              </a:xfrm>
              <a:prstGeom prst="rect">
                <a:avLst/>
              </a:prstGeom>
              <a:blipFill rotWithShape="0">
                <a:blip r:embed="rId13"/>
                <a:stretch>
                  <a:fillRect l="-1865" t="-2122" r="-1384" b="-5570"/>
                </a:stretch>
              </a:blipFill>
              <a:ln w="9525">
                <a:noFill/>
                <a:miter lim="800000"/>
                <a:headEnd/>
                <a:tailEnd/>
              </a:ln>
            </p:spPr>
            <p:txBody>
              <a:bodyPr/>
              <a:lstStyle/>
              <a:p>
                <a:r>
                  <a:rPr lang="en-US">
                    <a:noFill/>
                  </a:rPr>
                  <a:t> </a:t>
                </a:r>
              </a:p>
            </p:txBody>
          </p:sp>
        </mc:Fallback>
      </mc:AlternateContent>
      <p:pic>
        <p:nvPicPr>
          <p:cNvPr id="215" name="Picture 2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528988" y="7921984"/>
            <a:ext cx="4457826" cy="2974616"/>
          </a:xfrm>
          <a:prstGeom prst="rect">
            <a:avLst/>
          </a:prstGeom>
        </p:spPr>
      </p:pic>
      <p:grpSp>
        <p:nvGrpSpPr>
          <p:cNvPr id="456" name="Group 455"/>
          <p:cNvGrpSpPr/>
          <p:nvPr/>
        </p:nvGrpSpPr>
        <p:grpSpPr>
          <a:xfrm>
            <a:off x="30271879" y="7915386"/>
            <a:ext cx="5313521" cy="2905014"/>
            <a:chOff x="30271879" y="7915386"/>
            <a:chExt cx="5313521" cy="2905014"/>
          </a:xfrm>
        </p:grpSpPr>
        <p:sp>
          <p:nvSpPr>
            <p:cNvPr id="217" name="TextBox 216"/>
            <p:cNvSpPr txBox="1"/>
            <p:nvPr/>
          </p:nvSpPr>
          <p:spPr>
            <a:xfrm>
              <a:off x="31623000" y="7915748"/>
              <a:ext cx="2326214" cy="338554"/>
            </a:xfrm>
            <a:prstGeom prst="rect">
              <a:avLst/>
            </a:prstGeom>
            <a:noFill/>
          </p:spPr>
          <p:txBody>
            <a:bodyPr wrap="none" rtlCol="0">
              <a:spAutoFit/>
            </a:bodyPr>
            <a:lstStyle/>
            <a:p>
              <a:r>
                <a:rPr lang="en-US" sz="1600" dirty="0" smtClean="0"/>
                <a:t>Model Training Process</a:t>
              </a:r>
              <a:endParaRPr lang="en-US" sz="1600" dirty="0"/>
            </a:p>
          </p:txBody>
        </p:sp>
        <mc:AlternateContent xmlns:mc="http://schemas.openxmlformats.org/markup-compatibility/2006">
          <mc:Choice xmlns:a14="http://schemas.microsoft.com/office/drawing/2010/main" Requires="a14">
            <p:sp>
              <p:nvSpPr>
                <p:cNvPr id="420" name="TextBox 419"/>
                <p:cNvSpPr txBox="1"/>
                <p:nvPr/>
              </p:nvSpPr>
              <p:spPr>
                <a:xfrm>
                  <a:off x="30472314" y="8259435"/>
                  <a:ext cx="4924790" cy="338554"/>
                </a:xfrm>
                <a:prstGeom prst="rect">
                  <a:avLst/>
                </a:prstGeom>
                <a:noFill/>
                <a:ln>
                  <a:solidFill>
                    <a:schemeClr val="accent2"/>
                  </a:solidFill>
                </a:ln>
              </p:spPr>
              <p:txBody>
                <a:bodyPr wrap="square" rtlCol="0">
                  <a:spAutoFit/>
                </a:bodyPr>
                <a:lstStyle/>
                <a:p>
                  <a:pPr algn="ctr"/>
                  <a:r>
                    <a:rPr lang="en-US" sz="1600" dirty="0" smtClean="0"/>
                    <a:t>1</a:t>
                  </a:r>
                  <a:r>
                    <a:rPr lang="en-US" sz="1600" baseline="30000" dirty="0" smtClean="0"/>
                    <a:t>st</a:t>
                  </a:r>
                  <a:r>
                    <a:rPr lang="en-US" sz="1600" dirty="0"/>
                    <a:t> </a:t>
                  </a:r>
                  <a:r>
                    <a:rPr lang="en-US" sz="1600" dirty="0" smtClean="0"/>
                    <a:t>Randomly pick </a:t>
                  </a:r>
                  <a14:m>
                    <m:oMath xmlns:m="http://schemas.openxmlformats.org/officeDocument/2006/math">
                      <m:r>
                        <a:rPr lang="en-US" altLang="zh-CN" sz="1600" b="0" i="1" smtClean="0">
                          <a:latin typeface="Cambria Math" charset="0"/>
                        </a:rPr>
                        <m:t>𝑛</m:t>
                      </m:r>
                    </m:oMath>
                  </a14:m>
                  <a:r>
                    <a:rPr lang="en-US" sz="1600" dirty="0" smtClean="0"/>
                    <a:t> graphs as components</a:t>
                  </a:r>
                  <a:endParaRPr lang="en-US" sz="1600" dirty="0"/>
                </a:p>
              </p:txBody>
            </p:sp>
          </mc:Choice>
          <mc:Fallback>
            <p:sp>
              <p:nvSpPr>
                <p:cNvPr id="420" name="TextBox 419"/>
                <p:cNvSpPr txBox="1">
                  <a:spLocks noRot="1" noChangeAspect="1" noMove="1" noResize="1" noEditPoints="1" noAdjustHandles="1" noChangeArrowheads="1" noChangeShapeType="1" noTextEdit="1"/>
                </p:cNvSpPr>
                <p:nvPr/>
              </p:nvSpPr>
              <p:spPr>
                <a:xfrm>
                  <a:off x="30472314" y="8259435"/>
                  <a:ext cx="4924790" cy="338554"/>
                </a:xfrm>
                <a:prstGeom prst="rect">
                  <a:avLst/>
                </a:prstGeom>
                <a:blipFill rotWithShape="0">
                  <a:blip r:embed="rId15"/>
                  <a:stretch>
                    <a:fillRect t="-3509" b="-21053"/>
                  </a:stretch>
                </a:blipFill>
                <a:ln>
                  <a:solidFill>
                    <a:schemeClr val="accent2"/>
                  </a:solidFill>
                </a:ln>
              </p:spPr>
              <p:txBody>
                <a:bodyPr/>
                <a:lstStyle/>
                <a:p>
                  <a:r>
                    <a:rPr lang="en-US">
                      <a:noFill/>
                    </a:rPr>
                    <a:t> </a:t>
                  </a:r>
                </a:p>
              </p:txBody>
            </p:sp>
          </mc:Fallback>
        </mc:AlternateContent>
        <p:sp>
          <p:nvSpPr>
            <p:cNvPr id="422" name="TextBox 421"/>
            <p:cNvSpPr txBox="1"/>
            <p:nvPr/>
          </p:nvSpPr>
          <p:spPr>
            <a:xfrm>
              <a:off x="30469266" y="8957949"/>
              <a:ext cx="1839534" cy="1077218"/>
            </a:xfrm>
            <a:prstGeom prst="rect">
              <a:avLst/>
            </a:prstGeom>
            <a:noFill/>
            <a:ln>
              <a:solidFill>
                <a:schemeClr val="accent2"/>
              </a:solidFill>
            </a:ln>
          </p:spPr>
          <p:txBody>
            <a:bodyPr wrap="square" rtlCol="0">
              <a:spAutoFit/>
            </a:bodyPr>
            <a:lstStyle/>
            <a:p>
              <a:pPr algn="ctr"/>
              <a:r>
                <a:rPr lang="en-US" sz="1600" dirty="0" smtClean="0"/>
                <a:t>2</a:t>
              </a:r>
              <a:r>
                <a:rPr lang="en-US" sz="1600" baseline="30000" dirty="0" smtClean="0"/>
                <a:t>nd</a:t>
              </a:r>
              <a:r>
                <a:rPr lang="en-US" sz="1600" dirty="0" smtClean="0"/>
                <a:t> Perform graph matching between components and sample graphs</a:t>
              </a:r>
              <a:endParaRPr lang="en-US" sz="1600" dirty="0"/>
            </a:p>
          </p:txBody>
        </p:sp>
        <p:sp>
          <p:nvSpPr>
            <p:cNvPr id="423" name="TextBox 422"/>
            <p:cNvSpPr txBox="1"/>
            <p:nvPr/>
          </p:nvSpPr>
          <p:spPr>
            <a:xfrm>
              <a:off x="33528000" y="8815197"/>
              <a:ext cx="1899584" cy="1323439"/>
            </a:xfrm>
            <a:prstGeom prst="rect">
              <a:avLst/>
            </a:prstGeom>
            <a:noFill/>
            <a:ln>
              <a:solidFill>
                <a:schemeClr val="accent2"/>
              </a:solidFill>
            </a:ln>
          </p:spPr>
          <p:txBody>
            <a:bodyPr wrap="square" rtlCol="0">
              <a:spAutoFit/>
            </a:bodyPr>
            <a:lstStyle/>
            <a:p>
              <a:pPr algn="ctr"/>
              <a:r>
                <a:rPr lang="en-US" sz="1600" dirty="0" smtClean="0"/>
                <a:t>3</a:t>
              </a:r>
              <a:r>
                <a:rPr lang="en-US" sz="1600" baseline="30000" dirty="0" smtClean="0"/>
                <a:t>rd</a:t>
              </a:r>
              <a:r>
                <a:rPr lang="en-US" sz="1600" dirty="0" smtClean="0"/>
                <a:t> Update nodes and edges of the components based on the graph matching result</a:t>
              </a:r>
              <a:endParaRPr lang="en-US" sz="1600" dirty="0"/>
            </a:p>
          </p:txBody>
        </p:sp>
        <p:sp>
          <p:nvSpPr>
            <p:cNvPr id="424" name="TextBox 423"/>
            <p:cNvSpPr txBox="1"/>
            <p:nvPr/>
          </p:nvSpPr>
          <p:spPr>
            <a:xfrm>
              <a:off x="30481458" y="10396594"/>
              <a:ext cx="4924790" cy="338554"/>
            </a:xfrm>
            <a:prstGeom prst="rect">
              <a:avLst/>
            </a:prstGeom>
            <a:noFill/>
            <a:ln>
              <a:solidFill>
                <a:schemeClr val="accent2"/>
              </a:solidFill>
            </a:ln>
          </p:spPr>
          <p:txBody>
            <a:bodyPr wrap="square" rtlCol="0">
              <a:spAutoFit/>
            </a:bodyPr>
            <a:lstStyle/>
            <a:p>
              <a:pPr algn="ctr"/>
              <a:r>
                <a:rPr lang="en-US" sz="1600" dirty="0" smtClean="0"/>
                <a:t>4</a:t>
              </a:r>
              <a:r>
                <a:rPr lang="en-US" sz="1600" baseline="30000" dirty="0" smtClean="0"/>
                <a:t>th</a:t>
              </a:r>
              <a:r>
                <a:rPr lang="en-US" sz="1600" dirty="0" smtClean="0"/>
                <a:t> Output the components once the update is small</a:t>
              </a:r>
              <a:endParaRPr lang="en-US" sz="1600" dirty="0"/>
            </a:p>
          </p:txBody>
        </p:sp>
        <p:cxnSp>
          <p:nvCxnSpPr>
            <p:cNvPr id="220" name="Straight Arrow Connector 219"/>
            <p:cNvCxnSpPr>
              <a:stCxn id="420" idx="2"/>
              <a:endCxn id="422" idx="0"/>
            </p:cNvCxnSpPr>
            <p:nvPr/>
          </p:nvCxnSpPr>
          <p:spPr>
            <a:xfrm flipH="1">
              <a:off x="31389033" y="8597989"/>
              <a:ext cx="1545676" cy="359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a:stCxn id="423" idx="2"/>
              <a:endCxn id="424" idx="0"/>
            </p:cNvCxnSpPr>
            <p:nvPr/>
          </p:nvCxnSpPr>
          <p:spPr>
            <a:xfrm flipH="1">
              <a:off x="32943853" y="10138636"/>
              <a:ext cx="1533939" cy="2579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3" name="Freeform 242"/>
            <p:cNvSpPr/>
            <p:nvPr/>
          </p:nvSpPr>
          <p:spPr>
            <a:xfrm>
              <a:off x="32324040" y="9058584"/>
              <a:ext cx="1203960" cy="285745"/>
            </a:xfrm>
            <a:custGeom>
              <a:avLst/>
              <a:gdLst>
                <a:gd name="connsiteX0" fmla="*/ 0 w 1255776"/>
                <a:gd name="connsiteY0" fmla="*/ 317677 h 317677"/>
                <a:gd name="connsiteX1" fmla="*/ 487680 w 1255776"/>
                <a:gd name="connsiteY1" fmla="*/ 685 h 317677"/>
                <a:gd name="connsiteX2" fmla="*/ 1255776 w 1255776"/>
                <a:gd name="connsiteY2" fmla="*/ 232333 h 317677"/>
              </a:gdLst>
              <a:ahLst/>
              <a:cxnLst>
                <a:cxn ang="0">
                  <a:pos x="connsiteX0" y="connsiteY0"/>
                </a:cxn>
                <a:cxn ang="0">
                  <a:pos x="connsiteX1" y="connsiteY1"/>
                </a:cxn>
                <a:cxn ang="0">
                  <a:pos x="connsiteX2" y="connsiteY2"/>
                </a:cxn>
              </a:cxnLst>
              <a:rect l="l" t="t" r="r" b="b"/>
              <a:pathLst>
                <a:path w="1255776" h="317677">
                  <a:moveTo>
                    <a:pt x="0" y="317677"/>
                  </a:moveTo>
                  <a:cubicBezTo>
                    <a:pt x="139192" y="166293"/>
                    <a:pt x="278384" y="14909"/>
                    <a:pt x="487680" y="685"/>
                  </a:cubicBezTo>
                  <a:cubicBezTo>
                    <a:pt x="696976" y="-13539"/>
                    <a:pt x="1107440" y="197789"/>
                    <a:pt x="1255776" y="232333"/>
                  </a:cubicBezTo>
                </a:path>
              </a:pathLst>
            </a:custGeom>
            <a:noFill/>
            <a:ln w="2222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449"/>
            <p:cNvSpPr/>
            <p:nvPr/>
          </p:nvSpPr>
          <p:spPr>
            <a:xfrm rot="10800000">
              <a:off x="32308800" y="9744384"/>
              <a:ext cx="1203960" cy="285745"/>
            </a:xfrm>
            <a:custGeom>
              <a:avLst/>
              <a:gdLst>
                <a:gd name="connsiteX0" fmla="*/ 0 w 1255776"/>
                <a:gd name="connsiteY0" fmla="*/ 317677 h 317677"/>
                <a:gd name="connsiteX1" fmla="*/ 487680 w 1255776"/>
                <a:gd name="connsiteY1" fmla="*/ 685 h 317677"/>
                <a:gd name="connsiteX2" fmla="*/ 1255776 w 1255776"/>
                <a:gd name="connsiteY2" fmla="*/ 232333 h 317677"/>
              </a:gdLst>
              <a:ahLst/>
              <a:cxnLst>
                <a:cxn ang="0">
                  <a:pos x="connsiteX0" y="connsiteY0"/>
                </a:cxn>
                <a:cxn ang="0">
                  <a:pos x="connsiteX1" y="connsiteY1"/>
                </a:cxn>
                <a:cxn ang="0">
                  <a:pos x="connsiteX2" y="connsiteY2"/>
                </a:cxn>
              </a:cxnLst>
              <a:rect l="l" t="t" r="r" b="b"/>
              <a:pathLst>
                <a:path w="1255776" h="317677">
                  <a:moveTo>
                    <a:pt x="0" y="317677"/>
                  </a:moveTo>
                  <a:cubicBezTo>
                    <a:pt x="139192" y="166293"/>
                    <a:pt x="278384" y="14909"/>
                    <a:pt x="487680" y="685"/>
                  </a:cubicBezTo>
                  <a:cubicBezTo>
                    <a:pt x="696976" y="-13539"/>
                    <a:pt x="1107440" y="197789"/>
                    <a:pt x="1255776" y="232333"/>
                  </a:cubicBezTo>
                </a:path>
              </a:pathLst>
            </a:custGeom>
            <a:noFill/>
            <a:ln w="2222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32354820" y="9210984"/>
              <a:ext cx="1111920" cy="584775"/>
            </a:xfrm>
            <a:prstGeom prst="rect">
              <a:avLst/>
            </a:prstGeom>
            <a:noFill/>
          </p:spPr>
          <p:txBody>
            <a:bodyPr wrap="square" rtlCol="0">
              <a:spAutoFit/>
            </a:bodyPr>
            <a:lstStyle/>
            <a:p>
              <a:pPr algn="ctr"/>
              <a:r>
                <a:rPr lang="en-US" sz="1600" smtClean="0"/>
                <a:t>EM Iterations</a:t>
              </a:r>
              <a:endParaRPr lang="en-US" sz="1600" dirty="0"/>
            </a:p>
          </p:txBody>
        </p:sp>
        <p:sp>
          <p:nvSpPr>
            <p:cNvPr id="246" name="Rectangle 245"/>
            <p:cNvSpPr/>
            <p:nvPr/>
          </p:nvSpPr>
          <p:spPr>
            <a:xfrm>
              <a:off x="30271879" y="7915386"/>
              <a:ext cx="5313521" cy="29050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3" name="Text Box 357"/>
          <p:cNvSpPr txBox="1">
            <a:spLocks noChangeArrowheads="1"/>
          </p:cNvSpPr>
          <p:nvPr/>
        </p:nvSpPr>
        <p:spPr bwMode="auto">
          <a:xfrm>
            <a:off x="25527000" y="10928907"/>
            <a:ext cx="10134600" cy="1193220"/>
          </a:xfrm>
          <a:prstGeom prst="rect">
            <a:avLst/>
          </a:prstGeom>
          <a:noFill/>
          <a:ln w="9525">
            <a:noFill/>
            <a:miter lim="800000"/>
            <a:headEnd/>
            <a:tailEnd/>
          </a:ln>
        </p:spPr>
        <p:txBody>
          <a:bodyPr wrap="square" lIns="0" tIns="42200" rIns="84400" bIns="42200">
            <a:spAutoFit/>
          </a:bodyPr>
          <a:lstStyle/>
          <a:p>
            <a:r>
              <a:rPr lang="en-US" sz="2400" dirty="0" smtClean="0"/>
              <a:t>	</a:t>
            </a:r>
            <a:r>
              <a:rPr lang="en-US" altLang="zh-CN" sz="2400" dirty="0" smtClean="0"/>
              <a:t>Once</a:t>
            </a:r>
            <a:r>
              <a:rPr lang="zh-CN" altLang="en-US" sz="2400" dirty="0" smtClean="0"/>
              <a:t> </a:t>
            </a:r>
            <a:r>
              <a:rPr lang="en-US" altLang="zh-CN" sz="2400" dirty="0" smtClean="0"/>
              <a:t>we</a:t>
            </a:r>
            <a:r>
              <a:rPr lang="zh-CN" altLang="en-US" sz="2400" dirty="0" smtClean="0"/>
              <a:t> </a:t>
            </a:r>
            <a:r>
              <a:rPr lang="en-US" altLang="zh-CN" sz="2400" dirty="0" smtClean="0"/>
              <a:t>trained</a:t>
            </a:r>
            <a:r>
              <a:rPr lang="zh-CN" altLang="en-US" sz="2400" dirty="0" smtClean="0"/>
              <a:t> </a:t>
            </a:r>
            <a:r>
              <a:rPr lang="en-US" altLang="zh-CN" sz="2400" dirty="0" smtClean="0"/>
              <a:t>such</a:t>
            </a:r>
            <a:r>
              <a:rPr lang="zh-CN" altLang="en-US" sz="2400" dirty="0" smtClean="0"/>
              <a:t> </a:t>
            </a:r>
            <a:r>
              <a:rPr lang="en-US" altLang="zh-CN" sz="2400" dirty="0" smtClean="0"/>
              <a:t>model, we can determine whether a new sample graph contains the common pattern by comparing it with the components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model via graph matching</a:t>
            </a:r>
            <a:r>
              <a:rPr lang="zh-CN" altLang="en-US" sz="2400" dirty="0" smtClean="0"/>
              <a:t> </a:t>
            </a:r>
            <a:r>
              <a:rPr lang="en-US" altLang="zh-CN" sz="2400" dirty="0" smtClean="0"/>
              <a:t>as</a:t>
            </a:r>
            <a:r>
              <a:rPr lang="zh-CN" altLang="en-US" sz="2400" dirty="0" smtClean="0"/>
              <a:t> </a:t>
            </a:r>
            <a:r>
              <a:rPr lang="en-US" altLang="zh-CN" sz="2400" dirty="0" smtClean="0"/>
              <a:t>shown</a:t>
            </a:r>
            <a:r>
              <a:rPr lang="zh-CN" altLang="en-US" sz="2400" dirty="0" smtClean="0"/>
              <a:t> </a:t>
            </a:r>
            <a:r>
              <a:rPr lang="en-US" altLang="zh-CN" sz="2400" dirty="0" smtClean="0"/>
              <a:t>below.</a:t>
            </a:r>
            <a:endParaRPr lang="en-US" sz="2400" dirty="0"/>
          </a:p>
        </p:txBody>
      </p:sp>
      <p:sp>
        <p:nvSpPr>
          <p:cNvPr id="461" name="Text Box 367"/>
          <p:cNvSpPr txBox="1">
            <a:spLocks noChangeArrowheads="1"/>
          </p:cNvSpPr>
          <p:nvPr/>
        </p:nvSpPr>
        <p:spPr bwMode="auto">
          <a:xfrm>
            <a:off x="25527000" y="12230634"/>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altLang="zh-CN" sz="4400" dirty="0" smtClean="0">
                <a:solidFill>
                  <a:schemeClr val="accent1"/>
                </a:solidFill>
                <a:latin typeface="Arial Black" pitchFamily="34" charset="0"/>
              </a:rPr>
              <a:t>IV.</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Protein</a:t>
            </a:r>
            <a:r>
              <a:rPr lang="zh-CN" altLang="en-US" sz="4400" dirty="0" smtClean="0">
                <a:solidFill>
                  <a:schemeClr val="accent1"/>
                </a:solidFill>
                <a:latin typeface="Arial Black" pitchFamily="34" charset="0"/>
              </a:rPr>
              <a:t> </a:t>
            </a:r>
            <a:r>
              <a:rPr lang="en-US" altLang="zh-CN" sz="4400" dirty="0" smtClean="0">
                <a:solidFill>
                  <a:schemeClr val="accent1"/>
                </a:solidFill>
                <a:latin typeface="Arial Black" pitchFamily="34" charset="0"/>
              </a:rPr>
              <a:t>Modeling</a:t>
            </a:r>
            <a:endParaRPr lang="en-US" sz="3200" dirty="0">
              <a:latin typeface="Arial" panose="020B0604020202020204" pitchFamily="34" charset="0"/>
              <a:cs typeface="Arial" panose="020B0604020202020204" pitchFamily="34" charset="0"/>
            </a:endParaRPr>
          </a:p>
        </p:txBody>
      </p:sp>
      <p:pic>
        <p:nvPicPr>
          <p:cNvPr id="452" name="Picture 4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78400" y="22860000"/>
            <a:ext cx="5938194" cy="3752789"/>
          </a:xfrm>
          <a:prstGeom prst="rect">
            <a:avLst/>
          </a:prstGeom>
        </p:spPr>
      </p:pic>
      <p:pic>
        <p:nvPicPr>
          <p:cNvPr id="454" name="Picture 45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429465" y="19175528"/>
            <a:ext cx="5097694" cy="3227272"/>
          </a:xfrm>
          <a:prstGeom prst="rect">
            <a:avLst/>
          </a:prstGeom>
        </p:spPr>
      </p:pic>
      <p:pic>
        <p:nvPicPr>
          <p:cNvPr id="455" name="Picture 4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536418" y="19175528"/>
            <a:ext cx="5123473" cy="3195830"/>
          </a:xfrm>
          <a:prstGeom prst="rect">
            <a:avLst/>
          </a:prstGeom>
        </p:spPr>
      </p:pic>
      <p:sp>
        <p:nvSpPr>
          <p:cNvPr id="468" name="Text Box 357"/>
          <p:cNvSpPr txBox="1">
            <a:spLocks noChangeArrowheads="1"/>
          </p:cNvSpPr>
          <p:nvPr/>
        </p:nvSpPr>
        <p:spPr bwMode="auto">
          <a:xfrm>
            <a:off x="25429465" y="23241000"/>
            <a:ext cx="10230426" cy="1931884"/>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ea typeface="Arial" charset="0"/>
                <a:cs typeface="Arial" charset="0"/>
              </a:rPr>
              <a:t>The</a:t>
            </a:r>
            <a:r>
              <a:rPr lang="zh-CN" altLang="en-US" sz="2400" dirty="0" smtClean="0">
                <a:ea typeface="Arial" charset="0"/>
                <a:cs typeface="Arial" charset="0"/>
              </a:rPr>
              <a:t> </a:t>
            </a:r>
            <a:r>
              <a:rPr lang="en-US" altLang="zh-CN" sz="2400" dirty="0">
                <a:ea typeface="Arial" charset="0"/>
                <a:cs typeface="Arial" charset="0"/>
              </a:rPr>
              <a:t>next</a:t>
            </a:r>
            <a:r>
              <a:rPr lang="zh-CN" altLang="en-US" sz="2400" dirty="0">
                <a:ea typeface="Arial" charset="0"/>
                <a:cs typeface="Arial" charset="0"/>
              </a:rPr>
              <a:t> </a:t>
            </a:r>
            <a:r>
              <a:rPr lang="en-US" altLang="zh-CN" sz="2400" dirty="0">
                <a:ea typeface="Arial" charset="0"/>
                <a:cs typeface="Arial" charset="0"/>
              </a:rPr>
              <a:t>step</a:t>
            </a:r>
            <a:r>
              <a:rPr lang="zh-CN" altLang="en-US" sz="2400" dirty="0">
                <a:ea typeface="Arial" charset="0"/>
                <a:cs typeface="Arial" charset="0"/>
              </a:rPr>
              <a:t> </a:t>
            </a:r>
            <a:r>
              <a:rPr lang="en-US" altLang="zh-CN" sz="2400" dirty="0">
                <a:ea typeface="Arial" charset="0"/>
                <a:cs typeface="Arial" charset="0"/>
              </a:rPr>
              <a:t>of</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project,</a:t>
            </a:r>
            <a:r>
              <a:rPr lang="zh-CN" altLang="en-US" sz="2400" dirty="0">
                <a:ea typeface="Arial" charset="0"/>
                <a:cs typeface="Arial" charset="0"/>
              </a:rPr>
              <a:t> </a:t>
            </a:r>
            <a:r>
              <a:rPr lang="en-US" altLang="zh-CN" sz="2400" dirty="0">
                <a:ea typeface="Arial" charset="0"/>
                <a:cs typeface="Arial" charset="0"/>
              </a:rPr>
              <a:t>which</a:t>
            </a:r>
            <a:r>
              <a:rPr lang="zh-CN" altLang="en-US" sz="2400" dirty="0">
                <a:ea typeface="Arial" charset="0"/>
                <a:cs typeface="Arial" charset="0"/>
              </a:rPr>
              <a:t> </a:t>
            </a:r>
            <a:r>
              <a:rPr lang="en-US" altLang="zh-CN" sz="2400" dirty="0">
                <a:ea typeface="Arial" charset="0"/>
                <a:cs typeface="Arial" charset="0"/>
              </a:rPr>
              <a:t>I</a:t>
            </a:r>
            <a:r>
              <a:rPr lang="zh-CN" altLang="en-US" sz="2400" dirty="0">
                <a:ea typeface="Arial" charset="0"/>
                <a:cs typeface="Arial" charset="0"/>
              </a:rPr>
              <a:t> </a:t>
            </a:r>
            <a:r>
              <a:rPr lang="en-US" altLang="zh-CN" sz="2400" dirty="0">
                <a:ea typeface="Arial" charset="0"/>
                <a:cs typeface="Arial" charset="0"/>
              </a:rPr>
              <a:t>am</a:t>
            </a:r>
            <a:r>
              <a:rPr lang="zh-CN" altLang="en-US" sz="2400" dirty="0">
                <a:ea typeface="Arial" charset="0"/>
                <a:cs typeface="Arial" charset="0"/>
              </a:rPr>
              <a:t> </a:t>
            </a:r>
            <a:r>
              <a:rPr lang="en-US" altLang="zh-CN" sz="2400" dirty="0">
                <a:ea typeface="Arial" charset="0"/>
                <a:cs typeface="Arial" charset="0"/>
              </a:rPr>
              <a:t>still</a:t>
            </a:r>
            <a:r>
              <a:rPr lang="zh-CN" altLang="en-US" sz="2400" dirty="0">
                <a:ea typeface="Arial" charset="0"/>
                <a:cs typeface="Arial" charset="0"/>
              </a:rPr>
              <a:t> </a:t>
            </a:r>
            <a:r>
              <a:rPr lang="en-US" altLang="zh-CN" sz="2400" dirty="0">
                <a:ea typeface="Arial" charset="0"/>
                <a:cs typeface="Arial" charset="0"/>
              </a:rPr>
              <a:t>working</a:t>
            </a:r>
            <a:r>
              <a:rPr lang="zh-CN" altLang="en-US" sz="2400" dirty="0">
                <a:ea typeface="Arial" charset="0"/>
                <a:cs typeface="Arial" charset="0"/>
              </a:rPr>
              <a:t> </a:t>
            </a:r>
            <a:r>
              <a:rPr lang="en-US" altLang="zh-CN" sz="2400" dirty="0">
                <a:ea typeface="Arial" charset="0"/>
                <a:cs typeface="Arial" charset="0"/>
              </a:rPr>
              <a:t>on</a:t>
            </a:r>
            <a:r>
              <a:rPr lang="zh-CN" altLang="en-US" sz="2400" dirty="0">
                <a:ea typeface="Arial" charset="0"/>
                <a:cs typeface="Arial" charset="0"/>
              </a:rPr>
              <a:t> </a:t>
            </a:r>
            <a:r>
              <a:rPr lang="en-US" altLang="zh-CN" sz="2400" dirty="0">
                <a:ea typeface="Arial" charset="0"/>
                <a:cs typeface="Arial" charset="0"/>
              </a:rPr>
              <a:t>now,</a:t>
            </a:r>
            <a:r>
              <a:rPr lang="zh-CN" altLang="en-US" sz="2400" dirty="0">
                <a:ea typeface="Arial" charset="0"/>
                <a:cs typeface="Arial" charset="0"/>
              </a:rPr>
              <a:t> </a:t>
            </a:r>
            <a:r>
              <a:rPr lang="en-US" altLang="zh-CN" sz="2400" dirty="0">
                <a:ea typeface="Arial" charset="0"/>
                <a:cs typeface="Arial" charset="0"/>
              </a:rPr>
              <a:t>would</a:t>
            </a:r>
            <a:r>
              <a:rPr lang="zh-CN" altLang="en-US" sz="2400" dirty="0">
                <a:ea typeface="Arial" charset="0"/>
                <a:cs typeface="Arial" charset="0"/>
              </a:rPr>
              <a:t> </a:t>
            </a:r>
            <a:r>
              <a:rPr lang="en-US" altLang="zh-CN" sz="2400" dirty="0">
                <a:ea typeface="Arial" charset="0"/>
                <a:cs typeface="Arial" charset="0"/>
              </a:rPr>
              <a:t>be</a:t>
            </a:r>
            <a:r>
              <a:rPr lang="zh-CN" altLang="en-US" sz="2400" dirty="0">
                <a:ea typeface="Arial" charset="0"/>
                <a:cs typeface="Arial" charset="0"/>
              </a:rPr>
              <a:t> </a:t>
            </a:r>
            <a:r>
              <a:rPr lang="en-US" altLang="zh-CN" sz="2400" dirty="0">
                <a:ea typeface="Arial" charset="0"/>
                <a:cs typeface="Arial" charset="0"/>
              </a:rPr>
              <a:t>modeling</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amino</a:t>
            </a:r>
            <a:r>
              <a:rPr lang="zh-CN" altLang="en-US" sz="2400" dirty="0">
                <a:ea typeface="Arial" charset="0"/>
                <a:cs typeface="Arial" charset="0"/>
              </a:rPr>
              <a:t> </a:t>
            </a:r>
            <a:r>
              <a:rPr lang="en-US" altLang="zh-CN" sz="2400" dirty="0">
                <a:ea typeface="Arial" charset="0"/>
                <a:cs typeface="Arial" charset="0"/>
              </a:rPr>
              <a:t>acid</a:t>
            </a:r>
            <a:r>
              <a:rPr lang="zh-CN" altLang="en-US" sz="2400" dirty="0">
                <a:ea typeface="Arial" charset="0"/>
                <a:cs typeface="Arial" charset="0"/>
              </a:rPr>
              <a:t> </a:t>
            </a:r>
            <a:r>
              <a:rPr lang="en-US" altLang="zh-CN" sz="2400" dirty="0">
                <a:ea typeface="Arial" charset="0"/>
                <a:cs typeface="Arial" charset="0"/>
              </a:rPr>
              <a:t>node</a:t>
            </a:r>
            <a:r>
              <a:rPr lang="zh-CN" altLang="en-US" sz="2400" dirty="0">
                <a:ea typeface="Arial" charset="0"/>
                <a:cs typeface="Arial" charset="0"/>
              </a:rPr>
              <a:t> </a:t>
            </a:r>
            <a:r>
              <a:rPr lang="en-US" altLang="zh-CN" sz="2400" dirty="0" smtClean="0">
                <a:ea typeface="Arial" charset="0"/>
                <a:cs typeface="Arial" charset="0"/>
              </a:rPr>
              <a:t>with</a:t>
            </a:r>
            <a:r>
              <a:rPr lang="zh-CN" altLang="en-US" sz="2400" dirty="0" smtClean="0">
                <a:ea typeface="Arial" charset="0"/>
                <a:cs typeface="Arial" charset="0"/>
              </a:rPr>
              <a:t> </a:t>
            </a:r>
            <a:r>
              <a:rPr lang="en-US" altLang="zh-CN" sz="2400" dirty="0" smtClean="0">
                <a:ea typeface="Arial" charset="0"/>
                <a:cs typeface="Arial" charset="0"/>
              </a:rPr>
              <a:t>a</a:t>
            </a:r>
            <a:r>
              <a:rPr lang="zh-CN" altLang="en-US" sz="2400" dirty="0" smtClean="0">
                <a:ea typeface="Arial" charset="0"/>
                <a:cs typeface="Arial" charset="0"/>
              </a:rPr>
              <a:t> </a:t>
            </a:r>
            <a:r>
              <a:rPr lang="en-US" altLang="zh-CN" sz="2400" dirty="0" smtClean="0">
                <a:ea typeface="Arial" charset="0"/>
                <a:cs typeface="Arial" charset="0"/>
              </a:rPr>
              <a:t>continuous</a:t>
            </a:r>
            <a:r>
              <a:rPr lang="zh-CN" altLang="en-US" sz="2400" dirty="0" smtClean="0">
                <a:ea typeface="Arial" charset="0"/>
                <a:cs typeface="Arial" charset="0"/>
              </a:rPr>
              <a:t> </a:t>
            </a:r>
            <a:r>
              <a:rPr lang="en-US" altLang="zh-CN" sz="2400" dirty="0" smtClean="0">
                <a:ea typeface="Arial" charset="0"/>
                <a:cs typeface="Arial" charset="0"/>
              </a:rPr>
              <a:t>representation</a:t>
            </a:r>
            <a:r>
              <a:rPr lang="zh-CN" altLang="en-US" sz="2400" dirty="0" smtClean="0">
                <a:ea typeface="Arial" charset="0"/>
                <a:cs typeface="Arial" charset="0"/>
              </a:rPr>
              <a:t> </a:t>
            </a:r>
            <a:r>
              <a:rPr lang="en-US" altLang="zh-CN" sz="2400" dirty="0" smtClean="0">
                <a:ea typeface="Arial" charset="0"/>
                <a:cs typeface="Arial" charset="0"/>
              </a:rPr>
              <a:t>since</a:t>
            </a:r>
            <a:r>
              <a:rPr lang="zh-CN" altLang="en-US" sz="2400" dirty="0" smtClean="0">
                <a:ea typeface="Arial" charset="0"/>
                <a:cs typeface="Arial" charset="0"/>
              </a:rPr>
              <a:t> </a:t>
            </a:r>
            <a:r>
              <a:rPr lang="en-US" altLang="zh-CN" sz="2400" dirty="0">
                <a:ea typeface="Arial" charset="0"/>
                <a:cs typeface="Arial" charset="0"/>
              </a:rPr>
              <a:t>such</a:t>
            </a:r>
            <a:r>
              <a:rPr lang="zh-CN" altLang="en-US" sz="2400" dirty="0">
                <a:ea typeface="Arial" charset="0"/>
                <a:cs typeface="Arial" charset="0"/>
              </a:rPr>
              <a:t> </a:t>
            </a:r>
            <a:r>
              <a:rPr lang="en-US" altLang="zh-CN" sz="2400" dirty="0">
                <a:ea typeface="Arial" charset="0"/>
                <a:cs typeface="Arial" charset="0"/>
              </a:rPr>
              <a:t>representation</a:t>
            </a:r>
            <a:r>
              <a:rPr lang="zh-CN" altLang="en-US" sz="2400" dirty="0">
                <a:ea typeface="Arial" charset="0"/>
                <a:cs typeface="Arial" charset="0"/>
              </a:rPr>
              <a:t> </a:t>
            </a:r>
            <a:r>
              <a:rPr lang="en-US" altLang="zh-CN" sz="2400" dirty="0">
                <a:ea typeface="Arial" charset="0"/>
                <a:cs typeface="Arial" charset="0"/>
              </a:rPr>
              <a:t>is</a:t>
            </a:r>
            <a:r>
              <a:rPr lang="zh-CN" altLang="en-US" sz="2400" dirty="0">
                <a:ea typeface="Arial" charset="0"/>
                <a:cs typeface="Arial" charset="0"/>
              </a:rPr>
              <a:t> </a:t>
            </a:r>
            <a:r>
              <a:rPr lang="en-US" altLang="zh-CN" sz="2400" dirty="0">
                <a:ea typeface="Arial" charset="0"/>
                <a:cs typeface="Arial" charset="0"/>
              </a:rPr>
              <a:t>more</a:t>
            </a:r>
            <a:r>
              <a:rPr lang="zh-CN" altLang="en-US" sz="2400" dirty="0">
                <a:ea typeface="Arial" charset="0"/>
                <a:cs typeface="Arial" charset="0"/>
              </a:rPr>
              <a:t> </a:t>
            </a:r>
            <a:r>
              <a:rPr lang="en-US" altLang="zh-CN" sz="2400" dirty="0">
                <a:ea typeface="Arial" charset="0"/>
                <a:cs typeface="Arial" charset="0"/>
              </a:rPr>
              <a:t>dense</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its</a:t>
            </a:r>
            <a:r>
              <a:rPr lang="zh-CN" altLang="en-US" sz="2400" dirty="0">
                <a:ea typeface="Arial" charset="0"/>
                <a:cs typeface="Arial" charset="0"/>
              </a:rPr>
              <a:t> </a:t>
            </a:r>
            <a:r>
              <a:rPr lang="en-US" altLang="zh-CN" sz="2400" dirty="0">
                <a:ea typeface="Arial" charset="0"/>
                <a:cs typeface="Arial" charset="0"/>
              </a:rPr>
              <a:t>variance</a:t>
            </a:r>
            <a:r>
              <a:rPr lang="zh-CN" altLang="en-US" sz="2400" dirty="0">
                <a:ea typeface="Arial" charset="0"/>
                <a:cs typeface="Arial" charset="0"/>
              </a:rPr>
              <a:t> </a:t>
            </a:r>
            <a:r>
              <a:rPr lang="en-US" altLang="zh-CN" sz="2400" dirty="0">
                <a:ea typeface="Arial" charset="0"/>
                <a:cs typeface="Arial" charset="0"/>
              </a:rPr>
              <a:t>is</a:t>
            </a:r>
            <a:r>
              <a:rPr lang="zh-CN" altLang="en-US" sz="2400" dirty="0">
                <a:ea typeface="Arial" charset="0"/>
                <a:cs typeface="Arial" charset="0"/>
              </a:rPr>
              <a:t> </a:t>
            </a:r>
            <a:r>
              <a:rPr lang="en-US" altLang="zh-CN" sz="2400" dirty="0">
                <a:ea typeface="Arial" charset="0"/>
                <a:cs typeface="Arial" charset="0"/>
              </a:rPr>
              <a:t>also</a:t>
            </a:r>
            <a:r>
              <a:rPr lang="zh-CN" altLang="en-US" sz="2400" dirty="0">
                <a:ea typeface="Arial" charset="0"/>
                <a:cs typeface="Arial" charset="0"/>
              </a:rPr>
              <a:t> </a:t>
            </a:r>
            <a:r>
              <a:rPr lang="en-US" altLang="zh-CN" sz="2400" dirty="0">
                <a:ea typeface="Arial" charset="0"/>
                <a:cs typeface="Arial" charset="0"/>
              </a:rPr>
              <a:t>of</a:t>
            </a:r>
            <a:r>
              <a:rPr lang="zh-CN" altLang="en-US" sz="2400" dirty="0">
                <a:ea typeface="Arial" charset="0"/>
                <a:cs typeface="Arial" charset="0"/>
              </a:rPr>
              <a:t> </a:t>
            </a:r>
            <a:r>
              <a:rPr lang="en-US" altLang="zh-CN" sz="2400" dirty="0">
                <a:ea typeface="Arial" charset="0"/>
                <a:cs typeface="Arial" charset="0"/>
              </a:rPr>
              <a:t>interest</a:t>
            </a:r>
            <a:r>
              <a:rPr lang="zh-CN" altLang="en-US" sz="2400" dirty="0">
                <a:ea typeface="Arial" charset="0"/>
                <a:cs typeface="Arial" charset="0"/>
              </a:rPr>
              <a:t> </a:t>
            </a:r>
            <a:r>
              <a:rPr lang="en-US" altLang="zh-CN" sz="2400" dirty="0">
                <a:ea typeface="Arial" charset="0"/>
                <a:cs typeface="Arial" charset="0"/>
              </a:rPr>
              <a:t>for</a:t>
            </a:r>
            <a:r>
              <a:rPr lang="zh-CN" altLang="en-US" sz="2400" dirty="0">
                <a:ea typeface="Arial" charset="0"/>
                <a:cs typeface="Arial" charset="0"/>
              </a:rPr>
              <a:t> </a:t>
            </a:r>
            <a:r>
              <a:rPr lang="en-US" altLang="zh-CN" sz="2400" dirty="0">
                <a:ea typeface="Arial" charset="0"/>
                <a:cs typeface="Arial" charset="0"/>
              </a:rPr>
              <a:t>biologist.</a:t>
            </a:r>
            <a:r>
              <a:rPr lang="zh-CN" altLang="en-US" sz="2400" dirty="0">
                <a:ea typeface="Arial" charset="0"/>
                <a:cs typeface="Arial" charset="0"/>
              </a:rPr>
              <a:t> </a:t>
            </a:r>
            <a:r>
              <a:rPr lang="en-US" altLang="zh-CN" sz="2400" dirty="0">
                <a:ea typeface="Arial" charset="0"/>
                <a:cs typeface="Arial" charset="0"/>
              </a:rPr>
              <a:t>In</a:t>
            </a:r>
            <a:r>
              <a:rPr lang="zh-CN" altLang="en-US" sz="2400" dirty="0">
                <a:ea typeface="Arial" charset="0"/>
                <a:cs typeface="Arial" charset="0"/>
              </a:rPr>
              <a:t> </a:t>
            </a:r>
            <a:r>
              <a:rPr lang="en-US" altLang="zh-CN" sz="2400" dirty="0">
                <a:ea typeface="Arial" charset="0"/>
                <a:cs typeface="Arial" charset="0"/>
              </a:rPr>
              <a:t>addition,</a:t>
            </a:r>
            <a:r>
              <a:rPr lang="zh-CN" altLang="en-US" sz="2400" dirty="0">
                <a:ea typeface="Arial" charset="0"/>
                <a:cs typeface="Arial" charset="0"/>
              </a:rPr>
              <a:t> </a:t>
            </a:r>
            <a:r>
              <a:rPr lang="en-US" altLang="zh-CN" sz="2400" dirty="0">
                <a:ea typeface="Arial" charset="0"/>
                <a:cs typeface="Arial" charset="0"/>
              </a:rPr>
              <a:t>we</a:t>
            </a:r>
            <a:r>
              <a:rPr lang="zh-CN" altLang="en-US" sz="2400" dirty="0">
                <a:ea typeface="Arial" charset="0"/>
                <a:cs typeface="Arial" charset="0"/>
              </a:rPr>
              <a:t> </a:t>
            </a:r>
            <a:r>
              <a:rPr lang="en-US" altLang="zh-CN" sz="2400" dirty="0">
                <a:ea typeface="Arial" charset="0"/>
                <a:cs typeface="Arial" charset="0"/>
              </a:rPr>
              <a:t>also</a:t>
            </a:r>
            <a:r>
              <a:rPr lang="zh-CN" altLang="en-US" sz="2400" dirty="0">
                <a:ea typeface="Arial" charset="0"/>
                <a:cs typeface="Arial" charset="0"/>
              </a:rPr>
              <a:t> </a:t>
            </a:r>
            <a:r>
              <a:rPr lang="en-US" altLang="zh-CN" sz="2400" dirty="0">
                <a:ea typeface="Arial" charset="0"/>
                <a:cs typeface="Arial" charset="0"/>
              </a:rPr>
              <a:t>want</a:t>
            </a:r>
            <a:r>
              <a:rPr lang="zh-CN" altLang="en-US" sz="2400" dirty="0">
                <a:ea typeface="Arial" charset="0"/>
                <a:cs typeface="Arial" charset="0"/>
              </a:rPr>
              <a:t> </a:t>
            </a:r>
            <a:r>
              <a:rPr lang="en-US" altLang="zh-CN" sz="2400" dirty="0">
                <a:ea typeface="Arial" charset="0"/>
                <a:cs typeface="Arial" charset="0"/>
              </a:rPr>
              <a:t>to</a:t>
            </a:r>
            <a:r>
              <a:rPr lang="zh-CN" altLang="en-US" sz="2400" dirty="0">
                <a:ea typeface="Arial" charset="0"/>
                <a:cs typeface="Arial" charset="0"/>
              </a:rPr>
              <a:t> </a:t>
            </a:r>
            <a:r>
              <a:rPr lang="en-US" altLang="zh-CN" sz="2400" dirty="0">
                <a:ea typeface="Arial" charset="0"/>
                <a:cs typeface="Arial" charset="0"/>
              </a:rPr>
              <a:t>apply</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algorithm</a:t>
            </a:r>
            <a:r>
              <a:rPr lang="zh-CN" altLang="en-US" sz="2400" dirty="0">
                <a:ea typeface="Arial" charset="0"/>
                <a:cs typeface="Arial" charset="0"/>
              </a:rPr>
              <a:t> </a:t>
            </a:r>
            <a:r>
              <a:rPr lang="en-US" altLang="zh-CN" sz="2400" dirty="0">
                <a:ea typeface="Arial" charset="0"/>
                <a:cs typeface="Arial" charset="0"/>
              </a:rPr>
              <a:t>to</a:t>
            </a:r>
            <a:r>
              <a:rPr lang="zh-CN" altLang="en-US" sz="2400" dirty="0">
                <a:ea typeface="Arial" charset="0"/>
                <a:cs typeface="Arial" charset="0"/>
              </a:rPr>
              <a:t> </a:t>
            </a:r>
            <a:r>
              <a:rPr lang="en-US" altLang="zh-CN" sz="2400" dirty="0">
                <a:ea typeface="Arial" charset="0"/>
                <a:cs typeface="Arial" charset="0"/>
              </a:rPr>
              <a:t>a</a:t>
            </a:r>
            <a:r>
              <a:rPr lang="zh-CN" altLang="en-US" sz="2400" dirty="0">
                <a:ea typeface="Arial" charset="0"/>
                <a:cs typeface="Arial" charset="0"/>
              </a:rPr>
              <a:t> </a:t>
            </a:r>
            <a:r>
              <a:rPr lang="en-US" altLang="zh-CN" sz="2400" dirty="0">
                <a:ea typeface="Arial" charset="0"/>
                <a:cs typeface="Arial" charset="0"/>
              </a:rPr>
              <a:t>larger</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more</a:t>
            </a:r>
            <a:r>
              <a:rPr lang="zh-CN" altLang="en-US" sz="2400" dirty="0">
                <a:ea typeface="Arial" charset="0"/>
                <a:cs typeface="Arial" charset="0"/>
              </a:rPr>
              <a:t> </a:t>
            </a:r>
            <a:r>
              <a:rPr lang="en-US" altLang="zh-CN" sz="2400" dirty="0">
                <a:ea typeface="Arial" charset="0"/>
                <a:cs typeface="Arial" charset="0"/>
              </a:rPr>
              <a:t>diverse</a:t>
            </a:r>
            <a:r>
              <a:rPr lang="zh-CN" altLang="en-US" sz="2400" dirty="0">
                <a:ea typeface="Arial" charset="0"/>
                <a:cs typeface="Arial" charset="0"/>
              </a:rPr>
              <a:t> </a:t>
            </a:r>
            <a:r>
              <a:rPr lang="en-US" altLang="zh-CN" sz="2400" dirty="0">
                <a:ea typeface="Arial" charset="0"/>
                <a:cs typeface="Arial" charset="0"/>
              </a:rPr>
              <a:t>dataset</a:t>
            </a:r>
            <a:r>
              <a:rPr lang="zh-CN" altLang="en-US" sz="2400" dirty="0">
                <a:ea typeface="Arial" charset="0"/>
                <a:cs typeface="Arial" charset="0"/>
              </a:rPr>
              <a:t> </a:t>
            </a:r>
            <a:r>
              <a:rPr lang="en-US" altLang="zh-CN" sz="2400" dirty="0">
                <a:ea typeface="Arial" charset="0"/>
                <a:cs typeface="Arial" charset="0"/>
              </a:rPr>
              <a:t>to</a:t>
            </a:r>
            <a:r>
              <a:rPr lang="zh-CN" altLang="en-US" sz="2400" dirty="0">
                <a:ea typeface="Arial" charset="0"/>
                <a:cs typeface="Arial" charset="0"/>
              </a:rPr>
              <a:t> </a:t>
            </a:r>
            <a:r>
              <a:rPr lang="en-US" altLang="zh-CN" sz="2400" dirty="0">
                <a:ea typeface="Arial" charset="0"/>
                <a:cs typeface="Arial" charset="0"/>
              </a:rPr>
              <a:t>discover</a:t>
            </a:r>
            <a:r>
              <a:rPr lang="zh-CN" altLang="en-US" sz="2400" dirty="0">
                <a:ea typeface="Arial" charset="0"/>
                <a:cs typeface="Arial" charset="0"/>
              </a:rPr>
              <a:t> </a:t>
            </a:r>
            <a:r>
              <a:rPr lang="en-US" altLang="zh-CN" sz="2400" dirty="0">
                <a:ea typeface="Arial" charset="0"/>
                <a:cs typeface="Arial" charset="0"/>
              </a:rPr>
              <a:t>novel</a:t>
            </a:r>
            <a:r>
              <a:rPr lang="zh-CN" altLang="en-US" sz="2400" dirty="0">
                <a:ea typeface="Arial" charset="0"/>
                <a:cs typeface="Arial" charset="0"/>
              </a:rPr>
              <a:t> </a:t>
            </a:r>
            <a:r>
              <a:rPr lang="en-US" altLang="zh-CN" sz="2400" dirty="0">
                <a:ea typeface="Arial" charset="0"/>
                <a:cs typeface="Arial" charset="0"/>
              </a:rPr>
              <a:t>smaller</a:t>
            </a:r>
            <a:r>
              <a:rPr lang="zh-CN" altLang="en-US" sz="2400" dirty="0">
                <a:ea typeface="Arial" charset="0"/>
                <a:cs typeface="Arial" charset="0"/>
              </a:rPr>
              <a:t> </a:t>
            </a:r>
            <a:r>
              <a:rPr lang="en-US" altLang="zh-CN" sz="2400" dirty="0">
                <a:ea typeface="Arial" charset="0"/>
                <a:cs typeface="Arial" charset="0"/>
              </a:rPr>
              <a:t>structure</a:t>
            </a:r>
            <a:r>
              <a:rPr lang="zh-CN" altLang="en-US" sz="2400" dirty="0">
                <a:ea typeface="Arial" charset="0"/>
                <a:cs typeface="Arial" charset="0"/>
              </a:rPr>
              <a:t> </a:t>
            </a:r>
            <a:r>
              <a:rPr lang="en-US" altLang="zh-CN" sz="2400" dirty="0">
                <a:ea typeface="Arial" charset="0"/>
                <a:cs typeface="Arial" charset="0"/>
              </a:rPr>
              <a:t>in</a:t>
            </a:r>
            <a:r>
              <a:rPr lang="zh-CN" altLang="en-US" sz="2400" dirty="0">
                <a:ea typeface="Arial" charset="0"/>
                <a:cs typeface="Arial" charset="0"/>
              </a:rPr>
              <a:t> </a:t>
            </a:r>
            <a:r>
              <a:rPr lang="en-US" altLang="zh-CN" sz="2400" dirty="0">
                <a:ea typeface="Arial" charset="0"/>
                <a:cs typeface="Arial" charset="0"/>
              </a:rPr>
              <a:t>protein</a:t>
            </a:r>
            <a:r>
              <a:rPr lang="en-US" altLang="zh-CN" sz="2400" dirty="0" smtClean="0">
                <a:ea typeface="Arial" charset="0"/>
                <a:cs typeface="Arial" charset="0"/>
              </a:rPr>
              <a:t>.</a:t>
            </a:r>
            <a:endParaRPr lang="en-US" sz="2400" dirty="0">
              <a:ea typeface="Arial" charset="0"/>
              <a:cs typeface="Arial" charset="0"/>
            </a:endParaRPr>
          </a:p>
        </p:txBody>
      </p:sp>
      <p:sp>
        <p:nvSpPr>
          <p:cNvPr id="469" name="Text Box 357"/>
          <p:cNvSpPr txBox="1">
            <a:spLocks noChangeArrowheads="1"/>
          </p:cNvSpPr>
          <p:nvPr/>
        </p:nvSpPr>
        <p:spPr bwMode="auto">
          <a:xfrm>
            <a:off x="25429465" y="25831800"/>
            <a:ext cx="10230426" cy="823888"/>
          </a:xfrm>
          <a:prstGeom prst="rect">
            <a:avLst/>
          </a:prstGeom>
          <a:noFill/>
          <a:ln w="9525">
            <a:noFill/>
            <a:miter lim="800000"/>
            <a:headEnd/>
            <a:tailEnd/>
          </a:ln>
        </p:spPr>
        <p:txBody>
          <a:bodyPr wrap="square" lIns="0" tIns="42200" rIns="84400" bIns="42200">
            <a:spAutoFit/>
          </a:bodyPr>
          <a:lstStyle/>
          <a:p>
            <a:pPr>
              <a:spcBef>
                <a:spcPts val="600"/>
              </a:spcBef>
              <a:spcAft>
                <a:spcPts val="600"/>
              </a:spcAft>
            </a:pPr>
            <a:r>
              <a:rPr lang="en-US" sz="2400" dirty="0" smtClean="0"/>
              <a:t>	</a:t>
            </a:r>
            <a:r>
              <a:rPr lang="en-US" altLang="zh-CN" sz="2400" dirty="0" smtClean="0">
                <a:ea typeface="Arial" charset="0"/>
                <a:cs typeface="Arial" charset="0"/>
              </a:rPr>
              <a:t>I</a:t>
            </a:r>
            <a:r>
              <a:rPr lang="zh-CN" altLang="en-US" sz="2400" dirty="0" smtClean="0">
                <a:ea typeface="Arial" charset="0"/>
                <a:cs typeface="Arial" charset="0"/>
              </a:rPr>
              <a:t> </a:t>
            </a:r>
            <a:r>
              <a:rPr lang="en-US" altLang="zh-CN" sz="2400" dirty="0" smtClean="0">
                <a:ea typeface="Arial" charset="0"/>
                <a:cs typeface="Arial" charset="0"/>
              </a:rPr>
              <a:t>thank</a:t>
            </a:r>
            <a:r>
              <a:rPr lang="zh-CN" altLang="en-US" sz="2400" dirty="0" smtClean="0">
                <a:ea typeface="Arial" charset="0"/>
                <a:cs typeface="Arial" charset="0"/>
              </a:rPr>
              <a:t> </a:t>
            </a:r>
            <a:r>
              <a:rPr lang="en-US" altLang="zh-CN" sz="2400" dirty="0">
                <a:ea typeface="Arial" charset="0"/>
                <a:cs typeface="Arial" charset="0"/>
              </a:rPr>
              <a:t>Prof.</a:t>
            </a:r>
            <a:r>
              <a:rPr lang="zh-CN" altLang="en-US" sz="2400" dirty="0">
                <a:ea typeface="Arial" charset="0"/>
                <a:cs typeface="Arial" charset="0"/>
              </a:rPr>
              <a:t> </a:t>
            </a:r>
            <a:r>
              <a:rPr lang="en-US" altLang="zh-CN" sz="2400" dirty="0" err="1">
                <a:ea typeface="Arial" charset="0"/>
                <a:cs typeface="Arial" charset="0"/>
              </a:rPr>
              <a:t>Penyu</a:t>
            </a:r>
            <a:r>
              <a:rPr lang="zh-CN" altLang="en-US" sz="2400" dirty="0">
                <a:ea typeface="Arial" charset="0"/>
                <a:cs typeface="Arial" charset="0"/>
              </a:rPr>
              <a:t> </a:t>
            </a:r>
            <a:r>
              <a:rPr lang="en-US" altLang="zh-CN" sz="2400" dirty="0">
                <a:ea typeface="Arial" charset="0"/>
                <a:cs typeface="Arial" charset="0"/>
              </a:rPr>
              <a:t>Hong</a:t>
            </a:r>
            <a:r>
              <a:rPr lang="zh-CN" altLang="en-US" sz="2400" dirty="0">
                <a:ea typeface="Arial" charset="0"/>
                <a:cs typeface="Arial" charset="0"/>
              </a:rPr>
              <a:t> </a:t>
            </a:r>
            <a:r>
              <a:rPr lang="en-US" altLang="zh-CN" sz="2400" dirty="0">
                <a:ea typeface="Arial" charset="0"/>
                <a:cs typeface="Arial" charset="0"/>
              </a:rPr>
              <a:t>for</a:t>
            </a:r>
            <a:r>
              <a:rPr lang="zh-CN" altLang="en-US" sz="2400" dirty="0">
                <a:ea typeface="Arial" charset="0"/>
                <a:cs typeface="Arial" charset="0"/>
              </a:rPr>
              <a:t> </a:t>
            </a:r>
            <a:r>
              <a:rPr lang="en-US" altLang="zh-CN" sz="2400" dirty="0">
                <a:ea typeface="Arial" charset="0"/>
                <a:cs typeface="Arial" charset="0"/>
              </a:rPr>
              <a:t>his</a:t>
            </a:r>
            <a:r>
              <a:rPr lang="zh-CN" altLang="en-US" sz="2400" dirty="0">
                <a:ea typeface="Arial" charset="0"/>
                <a:cs typeface="Arial" charset="0"/>
              </a:rPr>
              <a:t> </a:t>
            </a:r>
            <a:r>
              <a:rPr lang="en-US" altLang="zh-CN" sz="2400" dirty="0">
                <a:ea typeface="Arial" charset="0"/>
                <a:cs typeface="Arial" charset="0"/>
              </a:rPr>
              <a:t>continuous</a:t>
            </a:r>
            <a:r>
              <a:rPr lang="zh-CN" altLang="en-US" sz="2400" dirty="0">
                <a:ea typeface="Arial" charset="0"/>
                <a:cs typeface="Arial" charset="0"/>
              </a:rPr>
              <a:t> </a:t>
            </a:r>
            <a:r>
              <a:rPr lang="en-US" altLang="zh-CN" sz="2400" dirty="0">
                <a:ea typeface="Arial" charset="0"/>
                <a:cs typeface="Arial" charset="0"/>
              </a:rPr>
              <a:t>support,</a:t>
            </a:r>
            <a:r>
              <a:rPr lang="zh-CN" altLang="en-US" sz="2400" dirty="0">
                <a:ea typeface="Arial" charset="0"/>
                <a:cs typeface="Arial" charset="0"/>
              </a:rPr>
              <a:t> </a:t>
            </a:r>
            <a:r>
              <a:rPr lang="en-US" altLang="zh-CN" sz="2400" dirty="0">
                <a:ea typeface="Arial" charset="0"/>
                <a:cs typeface="Arial" charset="0"/>
              </a:rPr>
              <a:t>inspiration</a:t>
            </a:r>
            <a:r>
              <a:rPr lang="zh-CN" altLang="en-US" sz="2400" dirty="0">
                <a:ea typeface="Arial" charset="0"/>
                <a:cs typeface="Arial" charset="0"/>
              </a:rPr>
              <a:t> </a:t>
            </a:r>
            <a:r>
              <a:rPr lang="en-US" altLang="zh-CN" sz="2400" dirty="0">
                <a:ea typeface="Arial" charset="0"/>
                <a:cs typeface="Arial" charset="0"/>
              </a:rPr>
              <a:t>and</a:t>
            </a:r>
            <a:r>
              <a:rPr lang="zh-CN" altLang="en-US" sz="2400" dirty="0">
                <a:ea typeface="Arial" charset="0"/>
                <a:cs typeface="Arial" charset="0"/>
              </a:rPr>
              <a:t> </a:t>
            </a:r>
            <a:r>
              <a:rPr lang="en-US" altLang="zh-CN" sz="2400" dirty="0">
                <a:ea typeface="Arial" charset="0"/>
                <a:cs typeface="Arial" charset="0"/>
              </a:rPr>
              <a:t>guidance.</a:t>
            </a:r>
            <a:r>
              <a:rPr lang="zh-CN" altLang="en-US" sz="2400" dirty="0">
                <a:ea typeface="Arial" charset="0"/>
                <a:cs typeface="Arial" charset="0"/>
              </a:rPr>
              <a:t> </a:t>
            </a:r>
            <a:r>
              <a:rPr lang="en-US" altLang="zh-CN" sz="2400" dirty="0">
                <a:ea typeface="Arial" charset="0"/>
                <a:cs typeface="Arial" charset="0"/>
              </a:rPr>
              <a:t>This</a:t>
            </a:r>
            <a:r>
              <a:rPr lang="zh-CN" altLang="en-US" sz="2400" dirty="0">
                <a:ea typeface="Arial" charset="0"/>
                <a:cs typeface="Arial" charset="0"/>
              </a:rPr>
              <a:t> </a:t>
            </a:r>
            <a:r>
              <a:rPr lang="en-US" altLang="zh-CN" sz="2400" dirty="0">
                <a:ea typeface="Arial" charset="0"/>
                <a:cs typeface="Arial" charset="0"/>
              </a:rPr>
              <a:t>work</a:t>
            </a:r>
            <a:r>
              <a:rPr lang="zh-CN" altLang="en-US" sz="2400" dirty="0">
                <a:ea typeface="Arial" charset="0"/>
                <a:cs typeface="Arial" charset="0"/>
              </a:rPr>
              <a:t> </a:t>
            </a:r>
            <a:r>
              <a:rPr lang="en-US" altLang="zh-CN" sz="2400" dirty="0">
                <a:ea typeface="Arial" charset="0"/>
                <a:cs typeface="Arial" charset="0"/>
              </a:rPr>
              <a:t>is</a:t>
            </a:r>
            <a:r>
              <a:rPr lang="zh-CN" altLang="en-US" sz="2400" dirty="0">
                <a:ea typeface="Arial" charset="0"/>
                <a:cs typeface="Arial" charset="0"/>
              </a:rPr>
              <a:t> </a:t>
            </a:r>
            <a:r>
              <a:rPr lang="en-US" altLang="zh-CN" sz="2400" dirty="0">
                <a:ea typeface="Arial" charset="0"/>
                <a:cs typeface="Arial" charset="0"/>
              </a:rPr>
              <a:t>supported</a:t>
            </a:r>
            <a:r>
              <a:rPr lang="zh-CN" altLang="en-US" sz="2400" dirty="0">
                <a:ea typeface="Arial" charset="0"/>
                <a:cs typeface="Arial" charset="0"/>
              </a:rPr>
              <a:t> </a:t>
            </a:r>
            <a:r>
              <a:rPr lang="en-US" altLang="zh-CN" sz="2400" dirty="0">
                <a:ea typeface="Arial" charset="0"/>
                <a:cs typeface="Arial" charset="0"/>
              </a:rPr>
              <a:t>by</a:t>
            </a:r>
            <a:r>
              <a:rPr lang="zh-CN" altLang="en-US" sz="2400" dirty="0">
                <a:ea typeface="Arial" charset="0"/>
                <a:cs typeface="Arial" charset="0"/>
              </a:rPr>
              <a:t> </a:t>
            </a:r>
            <a:r>
              <a:rPr lang="en-US" altLang="zh-CN" sz="2400" dirty="0">
                <a:ea typeface="Arial" charset="0"/>
                <a:cs typeface="Arial" charset="0"/>
              </a:rPr>
              <a:t>the</a:t>
            </a:r>
            <a:r>
              <a:rPr lang="zh-CN" altLang="en-US" sz="2400" dirty="0">
                <a:ea typeface="Arial" charset="0"/>
                <a:cs typeface="Arial" charset="0"/>
              </a:rPr>
              <a:t> </a:t>
            </a:r>
            <a:r>
              <a:rPr lang="en-US" altLang="zh-CN" sz="2400" dirty="0">
                <a:ea typeface="Arial" charset="0"/>
                <a:cs typeface="Arial" charset="0"/>
              </a:rPr>
              <a:t>Jerome</a:t>
            </a:r>
            <a:r>
              <a:rPr lang="zh-CN" altLang="en-US" sz="2400" dirty="0">
                <a:ea typeface="Arial" charset="0"/>
                <a:cs typeface="Arial" charset="0"/>
              </a:rPr>
              <a:t> </a:t>
            </a:r>
            <a:r>
              <a:rPr lang="en-US" altLang="zh-CN" sz="2400" dirty="0">
                <a:ea typeface="Arial" charset="0"/>
                <a:cs typeface="Arial" charset="0"/>
              </a:rPr>
              <a:t>A.</a:t>
            </a:r>
            <a:r>
              <a:rPr lang="zh-CN" altLang="en-US" sz="2400" dirty="0">
                <a:ea typeface="Arial" charset="0"/>
                <a:cs typeface="Arial" charset="0"/>
              </a:rPr>
              <a:t> </a:t>
            </a:r>
            <a:r>
              <a:rPr lang="en-US" altLang="zh-CN" sz="2400" dirty="0">
                <a:ea typeface="Arial" charset="0"/>
                <a:cs typeface="Arial" charset="0"/>
              </a:rPr>
              <a:t>Schiff</a:t>
            </a:r>
            <a:r>
              <a:rPr lang="zh-CN" altLang="en-US" sz="2400" dirty="0">
                <a:ea typeface="Arial" charset="0"/>
                <a:cs typeface="Arial" charset="0"/>
              </a:rPr>
              <a:t> </a:t>
            </a:r>
            <a:r>
              <a:rPr lang="en-US" altLang="zh-CN" sz="2400" dirty="0" smtClean="0">
                <a:ea typeface="Arial" charset="0"/>
                <a:cs typeface="Arial" charset="0"/>
              </a:rPr>
              <a:t>Fellowship.</a:t>
            </a:r>
            <a:endParaRPr lang="en-US" sz="2400" dirty="0">
              <a:ea typeface="Arial" charset="0"/>
              <a:cs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40">
      <a:dk1>
        <a:sysClr val="windowText" lastClr="000000"/>
      </a:dk1>
      <a:lt1>
        <a:sysClr val="window" lastClr="FFFFFF"/>
      </a:lt1>
      <a:dk2>
        <a:srgbClr val="1F497D"/>
      </a:dk2>
      <a:lt2>
        <a:srgbClr val="EEECE1"/>
      </a:lt2>
      <a:accent1>
        <a:srgbClr val="4F81BD"/>
      </a:accent1>
      <a:accent2>
        <a:srgbClr val="7F7F7F"/>
      </a:accent2>
      <a:accent3>
        <a:srgbClr val="31859B"/>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1956</TotalTime>
  <Words>170</Words>
  <Application>Microsoft Macintosh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Black</vt:lpstr>
      <vt:lpstr>Calibri</vt:lpstr>
      <vt:lpstr>Cambria Math</vt:lpstr>
      <vt:lpstr>Century Gothic</vt:lpstr>
      <vt:lpstr>宋体</vt:lpstr>
      <vt:lpstr>Arial</vt:lpstr>
      <vt:lpstr>Office Theme</vt:lpstr>
      <vt:lpstr>PowerPoint Presentation</vt:lpstr>
    </vt:vector>
  </TitlesOfParts>
  <Company>Buffalo State College</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Wesley Wei Qian</cp:lastModifiedBy>
  <cp:revision>232</cp:revision>
  <dcterms:created xsi:type="dcterms:W3CDTF">2005-03-16T15:57:41Z</dcterms:created>
  <dcterms:modified xsi:type="dcterms:W3CDTF">2017-04-03T03:02:08Z</dcterms:modified>
</cp:coreProperties>
</file>